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notesMasterIdLst>
    <p:notesMasterId r:id="rId56"/>
  </p:notesMasterIdLst>
  <p:sldIdLst>
    <p:sldId id="256" r:id="rId2"/>
    <p:sldId id="344" r:id="rId3"/>
    <p:sldId id="345" r:id="rId4"/>
    <p:sldId id="326" r:id="rId5"/>
    <p:sldId id="327" r:id="rId6"/>
    <p:sldId id="348" r:id="rId7"/>
    <p:sldId id="349" r:id="rId8"/>
    <p:sldId id="328" r:id="rId9"/>
    <p:sldId id="329" r:id="rId10"/>
    <p:sldId id="330" r:id="rId11"/>
    <p:sldId id="340" r:id="rId12"/>
    <p:sldId id="331" r:id="rId13"/>
    <p:sldId id="332" r:id="rId14"/>
    <p:sldId id="333" r:id="rId15"/>
    <p:sldId id="334" r:id="rId16"/>
    <p:sldId id="335" r:id="rId17"/>
    <p:sldId id="350" r:id="rId18"/>
    <p:sldId id="351" r:id="rId19"/>
    <p:sldId id="336" r:id="rId20"/>
    <p:sldId id="337" r:id="rId21"/>
    <p:sldId id="338" r:id="rId22"/>
    <p:sldId id="352" r:id="rId23"/>
    <p:sldId id="258" r:id="rId24"/>
    <p:sldId id="264" r:id="rId25"/>
    <p:sldId id="265" r:id="rId26"/>
    <p:sldId id="353" r:id="rId27"/>
    <p:sldId id="266" r:id="rId28"/>
    <p:sldId id="267" r:id="rId29"/>
    <p:sldId id="269" r:id="rId30"/>
    <p:sldId id="268" r:id="rId31"/>
    <p:sldId id="354" r:id="rId32"/>
    <p:sldId id="355" r:id="rId33"/>
    <p:sldId id="356" r:id="rId34"/>
    <p:sldId id="373" r:id="rId35"/>
    <p:sldId id="374" r:id="rId36"/>
    <p:sldId id="357" r:id="rId37"/>
    <p:sldId id="358" r:id="rId38"/>
    <p:sldId id="359" r:id="rId39"/>
    <p:sldId id="367" r:id="rId40"/>
    <p:sldId id="368" r:id="rId41"/>
    <p:sldId id="270" r:id="rId42"/>
    <p:sldId id="370" r:id="rId43"/>
    <p:sldId id="375" r:id="rId44"/>
    <p:sldId id="376" r:id="rId45"/>
    <p:sldId id="272" r:id="rId46"/>
    <p:sldId id="369" r:id="rId47"/>
    <p:sldId id="360" r:id="rId48"/>
    <p:sldId id="273" r:id="rId49"/>
    <p:sldId id="274" r:id="rId50"/>
    <p:sldId id="279" r:id="rId51"/>
    <p:sldId id="280" r:id="rId52"/>
    <p:sldId id="361" r:id="rId53"/>
    <p:sldId id="377" r:id="rId54"/>
    <p:sldId id="378"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FF"/>
    <a:srgbClr val="008000"/>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83025" autoAdjust="0"/>
  </p:normalViewPr>
  <p:slideViewPr>
    <p:cSldViewPr>
      <p:cViewPr varScale="1">
        <p:scale>
          <a:sx n="62" d="100"/>
          <a:sy n="62" d="100"/>
        </p:scale>
        <p:origin x="159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7EA41F-F937-4695-ABB5-3DD9FC03DBB8}" type="datetimeFigureOut">
              <a:rPr lang="en-US"/>
              <a:pPr>
                <a:defRPr/>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9806739-C791-46CE-93F0-517719BD1947}" type="slidenum">
              <a:rPr lang="en-US"/>
              <a:pPr>
                <a:defRPr/>
              </a:pPr>
              <a:t>‹#›</a:t>
            </a:fld>
            <a:endParaRPr lang="en-US"/>
          </a:p>
        </p:txBody>
      </p:sp>
    </p:spTree>
    <p:extLst>
      <p:ext uri="{BB962C8B-B14F-4D97-AF65-F5344CB8AC3E}">
        <p14:creationId xmlns:p14="http://schemas.microsoft.com/office/powerpoint/2010/main" val="3119452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85F2A3-A4EA-4AEA-A022-DDB981C8C2B5}" type="slidenum">
              <a:rPr lang="en-US">
                <a:latin typeface="Times New Roman" pitchFamily="18" charset="0"/>
              </a:rPr>
              <a:pPr eaLnBrk="1" hangingPunct="1"/>
              <a:t>3</a:t>
            </a:fld>
            <a:endParaRPr lang="en-US">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72365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91A60924-DB9D-47F9-B403-BFB7D1D0ED6F}" type="slidenum">
              <a:rPr lang="en-US" sz="1200"/>
              <a:pPr eaLnBrk="1" hangingPunct="1"/>
              <a:t>19</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56560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1C648796-541D-42DE-BB0F-7B37FEFA0CC6}" type="slidenum">
              <a:rPr lang="en-US" sz="1200"/>
              <a:pPr eaLnBrk="1" hangingPunct="1"/>
              <a:t>20</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835529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F43DEC83-34A4-4DF9-B11A-B6192AE1B2E1}" type="slidenum">
              <a:rPr lang="en-US" sz="1200"/>
              <a:pPr eaLnBrk="1" hangingPunct="1"/>
              <a:t>21</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68112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Each code line in PHP must end with a </a:t>
            </a:r>
            <a:r>
              <a:rPr lang="en-US" b="1" smtClean="0"/>
              <a:t>semicolon</a:t>
            </a:r>
            <a:r>
              <a:rPr lang="en-US" smtClean="0"/>
              <a:t>. The semicolon is a separator and is used to distinguish one set of instructions from another. </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6AE036-F15F-499D-90B3-5FD79EA62204}" type="slidenum">
              <a:rPr lang="en-US" smtClean="0"/>
              <a:pPr fontAlgn="base">
                <a:spcBef>
                  <a:spcPct val="0"/>
                </a:spcBef>
                <a:spcAft>
                  <a:spcPct val="0"/>
                </a:spcAft>
                <a:defRPr/>
              </a:pPr>
              <a:t>25</a:t>
            </a:fld>
            <a:endParaRPr lang="en-US" smtClean="0"/>
          </a:p>
        </p:txBody>
      </p:sp>
    </p:spTree>
    <p:extLst>
      <p:ext uri="{BB962C8B-B14F-4D97-AF65-F5344CB8AC3E}">
        <p14:creationId xmlns:p14="http://schemas.microsoft.com/office/powerpoint/2010/main" val="841931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file must have a </a:t>
            </a:r>
            <a:r>
              <a:rPr lang="en-US" b="1" smtClean="0"/>
              <a:t>.php</a:t>
            </a:r>
            <a:r>
              <a:rPr lang="en-US" smtClean="0"/>
              <a:t> extension. If the file has a .html extension, the PHP code will not be executed.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AFC44B-1B5B-44FB-8FB9-EEF298C8CA51}" type="slidenum">
              <a:rPr lang="en-US" smtClean="0"/>
              <a:pPr fontAlgn="base">
                <a:spcBef>
                  <a:spcPct val="0"/>
                </a:spcBef>
                <a:spcAft>
                  <a:spcPct val="0"/>
                </a:spcAft>
                <a:defRPr/>
              </a:pPr>
              <a:t>27</a:t>
            </a:fld>
            <a:endParaRPr lang="en-US" smtClean="0"/>
          </a:p>
        </p:txBody>
      </p:sp>
    </p:spTree>
    <p:extLst>
      <p:ext uri="{BB962C8B-B14F-4D97-AF65-F5344CB8AC3E}">
        <p14:creationId xmlns:p14="http://schemas.microsoft.com/office/powerpoint/2010/main" val="1638336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Normally variables have defined types, such as integer or string; but PHP automatically changes the type when needed.</a:t>
            </a:r>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E846FE-0873-4B61-9445-840FF066C58C}" type="slidenum">
              <a:rPr lang="en-US" smtClean="0"/>
              <a:pPr fontAlgn="base">
                <a:spcBef>
                  <a:spcPct val="0"/>
                </a:spcBef>
                <a:spcAft>
                  <a:spcPct val="0"/>
                </a:spcAft>
                <a:defRPr/>
              </a:pPr>
              <a:t>29</a:t>
            </a:fld>
            <a:endParaRPr lang="en-US" smtClean="0"/>
          </a:p>
        </p:txBody>
      </p:sp>
    </p:spTree>
    <p:extLst>
      <p:ext uri="{BB962C8B-B14F-4D97-AF65-F5344CB8AC3E}">
        <p14:creationId xmlns:p14="http://schemas.microsoft.com/office/powerpoint/2010/main" val="3664369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concatenation operator (.)  is used to put two string values together.</a:t>
            </a:r>
          </a:p>
          <a:p>
            <a:pPr eaLnBrk="1" hangingPunct="1">
              <a:spcBef>
                <a:spcPct val="0"/>
              </a:spcBef>
            </a:pPr>
            <a:endParaRPr lang="en-US" smtClean="0"/>
          </a:p>
          <a:p>
            <a:pPr eaLnBrk="1" hangingPunct="1">
              <a:spcBef>
                <a:spcPct val="0"/>
              </a:spcBef>
            </a:pPr>
            <a:r>
              <a:rPr lang="en-US" smtClean="0"/>
              <a:t>The strlen() function is used to return the length of a string.</a:t>
            </a:r>
          </a:p>
          <a:p>
            <a:pPr eaLnBrk="1" hangingPunct="1">
              <a:spcBef>
                <a:spcPct val="0"/>
              </a:spcBef>
            </a:pPr>
            <a:r>
              <a:rPr lang="en-US" smtClean="0"/>
              <a:t>&lt;?php</a:t>
            </a:r>
            <a:br>
              <a:rPr lang="en-US" smtClean="0"/>
            </a:br>
            <a:r>
              <a:rPr lang="en-US" smtClean="0"/>
              <a:t>echo strlen("Hello world!");</a:t>
            </a:r>
            <a:br>
              <a:rPr lang="en-US" smtClean="0"/>
            </a:br>
            <a:r>
              <a:rPr lang="en-US" smtClean="0"/>
              <a:t>?&gt; </a:t>
            </a:r>
          </a:p>
          <a:p>
            <a:pPr eaLnBrk="1" hangingPunct="1">
              <a:spcBef>
                <a:spcPct val="0"/>
              </a:spcBef>
            </a:pPr>
            <a:endParaRPr lang="en-US" smtClean="0"/>
          </a:p>
          <a:p>
            <a:pPr eaLnBrk="1" hangingPunct="1">
              <a:spcBef>
                <a:spcPct val="0"/>
              </a:spcBef>
            </a:pPr>
            <a:r>
              <a:rPr lang="en-US" smtClean="0"/>
              <a:t>The strpos() function is used to search for character within a string.</a:t>
            </a:r>
          </a:p>
          <a:p>
            <a:pPr eaLnBrk="1" hangingPunct="1">
              <a:spcBef>
                <a:spcPct val="0"/>
              </a:spcBef>
            </a:pPr>
            <a:r>
              <a:rPr lang="en-US" smtClean="0"/>
              <a:t>&lt;?php</a:t>
            </a:r>
            <a:br>
              <a:rPr lang="en-US" smtClean="0"/>
            </a:br>
            <a:r>
              <a:rPr lang="en-US" smtClean="0"/>
              <a:t>echo strpos("Hello world!","world");</a:t>
            </a:r>
            <a:br>
              <a:rPr lang="en-US" smtClean="0"/>
            </a:br>
            <a:r>
              <a:rPr lang="en-US" smtClean="0"/>
              <a:t>?&gt; </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E00DE7-C24A-4223-A573-580381C4638E}" type="slidenum">
              <a:rPr lang="en-US" smtClean="0"/>
              <a:pPr fontAlgn="base">
                <a:spcBef>
                  <a:spcPct val="0"/>
                </a:spcBef>
                <a:spcAft>
                  <a:spcPct val="0"/>
                </a:spcAft>
                <a:defRPr/>
              </a:pPr>
              <a:t>30</a:t>
            </a:fld>
            <a:endParaRPr lang="en-US" smtClean="0"/>
          </a:p>
        </p:txBody>
      </p:sp>
    </p:spTree>
    <p:extLst>
      <p:ext uri="{BB962C8B-B14F-4D97-AF65-F5344CB8AC3E}">
        <p14:creationId xmlns:p14="http://schemas.microsoft.com/office/powerpoint/2010/main" val="2809542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See the output of the coding</a:t>
            </a:r>
          </a:p>
          <a:p>
            <a:pPr eaLnBrk="1" hangingPunct="1"/>
            <a:r>
              <a:rPr lang="en-US" smtClean="0"/>
              <a:t>//outputs “5”</a:t>
            </a:r>
          </a:p>
          <a:p>
            <a:pPr eaLnBrk="1" hangingPunct="1"/>
            <a:r>
              <a:rPr lang="en-US" smtClean="0"/>
              <a:t>//outputs the backspace character (ascii 8) </a:t>
            </a:r>
          </a:p>
          <a:p>
            <a:pPr eaLnBrk="1" hangingPunct="1"/>
            <a:r>
              <a:rPr lang="en-US" smtClean="0"/>
              <a:t>//(‘1’ (ascii 49)) ^ (‘9’ (ascii 57)) = #8</a:t>
            </a:r>
          </a:p>
        </p:txBody>
      </p:sp>
      <p:sp>
        <p:nvSpPr>
          <p:cNvPr id="4" name="Slide Number Placeholder 3"/>
          <p:cNvSpPr>
            <a:spLocks noGrp="1"/>
          </p:cNvSpPr>
          <p:nvPr>
            <p:ph type="sldNum" sz="quarter" idx="5"/>
          </p:nvPr>
        </p:nvSpPr>
        <p:spPr/>
        <p:txBody>
          <a:bodyPr/>
          <a:lstStyle/>
          <a:p>
            <a:pPr>
              <a:defRPr/>
            </a:pPr>
            <a:fld id="{0A2966B8-FB67-4ACB-BD41-809104519A49}" type="slidenum">
              <a:rPr lang="en-US" smtClean="0"/>
              <a:pPr>
                <a:defRPr/>
              </a:pPr>
              <a:t>50</a:t>
            </a:fld>
            <a:endParaRPr lang="en-US"/>
          </a:p>
        </p:txBody>
      </p:sp>
    </p:spTree>
    <p:extLst>
      <p:ext uri="{BB962C8B-B14F-4D97-AF65-F5344CB8AC3E}">
        <p14:creationId xmlns:p14="http://schemas.microsoft.com/office/powerpoint/2010/main" val="2607306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Bitwise operators treat their operands as a set of bits (zeros and ones), rather than as decimal, hexadecimal, or octal numbers.</a:t>
            </a:r>
          </a:p>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51</a:t>
            </a:fld>
            <a:endParaRPr lang="en-US"/>
          </a:p>
        </p:txBody>
      </p:sp>
    </p:spTree>
    <p:extLst>
      <p:ext uri="{BB962C8B-B14F-4D97-AF65-F5344CB8AC3E}">
        <p14:creationId xmlns:p14="http://schemas.microsoft.com/office/powerpoint/2010/main" val="177054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AD6B9388-47CB-4A33-BF83-615027F0D661}" type="slidenum">
              <a:rPr lang="en-US" sz="1200"/>
              <a:pPr eaLnBrk="1" hangingPunct="1"/>
              <a:t>4</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34084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64C6A067-4E6C-40C3-AAF3-8E36C9137DAD}" type="slidenum">
              <a:rPr lang="en-US" sz="1200"/>
              <a:pPr eaLnBrk="1" hangingPunct="1"/>
              <a:t>8</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705241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374A57DB-F3A9-4E81-A23D-203D45520AA3}" type="slidenum">
              <a:rPr lang="en-US" sz="1200"/>
              <a:pPr eaLnBrk="1" hangingPunct="1"/>
              <a:t>9</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37468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0D918D60-F900-4F9B-8ACB-AA9479E0556C}" type="slidenum">
              <a:rPr lang="en-US" sz="1200"/>
              <a:pPr eaLnBrk="1" hangingPunct="1"/>
              <a:t>10</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45464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60F62347-9395-458E-B87A-7853BDB810CA}" type="slidenum">
              <a:rPr lang="en-US" sz="1200"/>
              <a:pPr eaLnBrk="1" hangingPunct="1"/>
              <a:t>12</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001865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0B82753D-F06B-474F-8D70-C55FE42D7DC5}" type="slidenum">
              <a:rPr lang="en-US" sz="1200"/>
              <a:pPr eaLnBrk="1" hangingPunct="1"/>
              <a:t>14</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082589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E49C7BC3-4F04-45E0-95E3-39122546804B}" type="slidenum">
              <a:rPr lang="en-US" sz="1200"/>
              <a:pPr eaLnBrk="1" hangingPunct="1"/>
              <a:t>15</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260759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0AC77291-DE34-43B4-9FCB-59273FC454BF}" type="slidenum">
              <a:rPr lang="en-US" sz="1200"/>
              <a:pPr eaLnBrk="1" hangingPunct="1"/>
              <a:t>16</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204736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C4AE668-F1CA-43CC-B224-31C4FB1DBC35}"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p>
            <a:pPr>
              <a:defRPr/>
            </a:pPr>
            <a:fld id="{C17EFC5B-740B-4522-A0AB-5F62F4C7676E}" type="slidenum">
              <a:rPr lang="en-US" smtClean="0"/>
              <a:pPr>
                <a:defRPr/>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28600" y="2247901"/>
            <a:ext cx="3886200" cy="198119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CD99824-1F69-4447-A1FA-885D9A971CFD}"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3F0F90-7C74-4A0B-8F64-E4025412BFDF}" type="slidenum">
              <a:rPr lang="en-US" smtClean="0"/>
              <a:pPr>
                <a:defRPr/>
              </a:pPr>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6A6526-D663-48E6-9215-CEB195B257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A039B4-C0FB-4C68-9D23-BFF8BCD28163}" type="slidenum">
              <a:rPr lang="en-US" smtClean="0"/>
              <a:pPr>
                <a:defRPr/>
              </a:pPr>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814388"/>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A679ADD7-6623-4F13-AD5F-EABBDFF12158}" type="slidenum">
              <a:rPr lang="en-US"/>
              <a:pPr>
                <a:defRPr/>
              </a:pPr>
              <a:t>‹#›</a:t>
            </a:fld>
            <a:endParaRPr lang="en-US"/>
          </a:p>
        </p:txBody>
      </p:sp>
    </p:spTree>
    <p:extLst>
      <p:ext uri="{BB962C8B-B14F-4D97-AF65-F5344CB8AC3E}">
        <p14:creationId xmlns:p14="http://schemas.microsoft.com/office/powerpoint/2010/main" val="3497177291"/>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814388"/>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848600" cy="4114800"/>
          </a:xfrm>
        </p:spPr>
        <p:txBody>
          <a:bodyPr/>
          <a:lstStyle/>
          <a:p>
            <a:pPr lvl="0"/>
            <a:endParaRPr lang="en-US" noProof="0" smtClean="0"/>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57DE822E-DECE-4DFC-9741-06473535B43C}" type="slidenum">
              <a:rPr lang="en-US"/>
              <a:pPr>
                <a:defRPr/>
              </a:pPr>
              <a:t>‹#›</a:t>
            </a:fld>
            <a:endParaRPr lang="en-US"/>
          </a:p>
        </p:txBody>
      </p:sp>
    </p:spTree>
    <p:extLst>
      <p:ext uri="{BB962C8B-B14F-4D97-AF65-F5344CB8AC3E}">
        <p14:creationId xmlns:p14="http://schemas.microsoft.com/office/powerpoint/2010/main" val="264018042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A8C5B54-1915-4CCF-BFE8-35A322F52A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6D9CF1-302D-4F0B-92B7-33217D1A59D2}" type="slidenum">
              <a:rPr lang="en-US" smtClean="0"/>
              <a:pPr>
                <a:defRPr/>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2DBDF9C-0C2C-44E4-A845-2D25F1BABF6B}"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5E5768-A308-4713-BFA1-B86A1A28879A}" type="slidenum">
              <a:rPr lang="en-US" smtClean="0"/>
              <a:pPr>
                <a:defRPr/>
              </a:pPr>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65772F5-FBC4-4CEF-AE3F-43F45729A248}"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34C6ADA-1504-4291-A2C4-533E1D2E0AEF}" type="slidenum">
              <a:rPr lang="en-US" smtClean="0"/>
              <a:pPr>
                <a:defRPr/>
              </a:pPr>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E2E72A5-4903-410D-8791-A372FD1F24FD}" type="datetimeFigureOut">
              <a:rPr lang="en-US" smtClean="0"/>
              <a:pPr>
                <a:defRPr/>
              </a:pPr>
              <a:t>9/20/2016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C3AE5CF-A03A-4DBF-B1DB-DF3D5CB2024E}" type="slidenum">
              <a:rPr lang="en-US" smtClean="0"/>
              <a:pPr>
                <a:defRPr/>
              </a:pPr>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FDD1508-1772-4A02-80CA-2EB513C787D2}" type="datetimeFigureOut">
              <a:rPr lang="en-US" smtClean="0"/>
              <a:pPr>
                <a:defRPr/>
              </a:pPr>
              <a:t>9/20/2016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B3ED1E-04D3-4624-AA03-F86959AA640D}" type="slidenum">
              <a:rPr lang="en-US" smtClean="0"/>
              <a:pPr>
                <a:defRPr/>
              </a:pPr>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51E7AA6-C5F1-48F7-90D3-6DDD94D4EDA2}" type="datetimeFigureOut">
              <a:rPr lang="en-US" smtClean="0"/>
              <a:pPr>
                <a:defRPr/>
              </a:pPr>
              <a:t>9/20/2016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40B0EBB-2F9F-409B-93E8-4092BA6839E2}" type="slidenum">
              <a:rPr lang="en-US" smtClean="0"/>
              <a:pPr>
                <a:defRPr/>
              </a:pPr>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16DCCC5-D01C-4F8B-9B0D-7F7EDD315DC6}"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1EBEA3-F81C-42D0-B78D-3014A771B646}" type="slidenum">
              <a:rPr lang="en-US" smtClean="0"/>
              <a:pPr>
                <a:defRPr/>
              </a:pPr>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BE074C9-74CC-4DE2-B1F3-373E5E47989D}"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F5F67E-9C63-49F9-856D-181D3B7A99D0}" type="slidenum">
              <a:rPr lang="en-US" smtClean="0"/>
              <a:pPr>
                <a:defRPr/>
              </a:pPr>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78CB468-4193-42D6-A575-D53A1410C8CC}" type="datetimeFigureOut">
              <a:rPr lang="en-US" smtClean="0"/>
              <a:pPr>
                <a:defRPr/>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5F4C108-F6EC-4FF6-A109-4D6046DA9A05}" type="slidenum">
              <a:rPr lang="en-US" smtClean="0"/>
              <a:pPr>
                <a:defRPr/>
              </a:pPr>
              <a:t>‹#›</a:t>
            </a:fld>
            <a:endParaRPr lang="en-US"/>
          </a:p>
        </p:txBody>
      </p:sp>
      <p:pic>
        <p:nvPicPr>
          <p:cNvPr id="8" name="Picture 2" descr="C:\Users\Dell PC\Desktop\template2.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mysql.com/downloads/index.html" TargetMode="External"/><Relationship Id="rId2" Type="http://schemas.openxmlformats.org/officeDocument/2006/relationships/hyperlink" Target="http://www.php.net/downloads.php" TargetMode="External"/><Relationship Id="rId1" Type="http://schemas.openxmlformats.org/officeDocument/2006/relationships/slideLayout" Target="../slideLayouts/slideLayout2.xml"/><Relationship Id="rId4" Type="http://schemas.openxmlformats.org/officeDocument/2006/relationships/hyperlink" Target="http://httpd.apache.org/download.cgi"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hp.n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381000" y="4800600"/>
            <a:ext cx="8077200" cy="1726456"/>
          </a:xfrm>
        </p:spPr>
        <p:txBody>
          <a:bodyPr>
            <a:normAutofit fontScale="70000" lnSpcReduction="20000"/>
          </a:bodyPr>
          <a:lstStyle/>
          <a:p>
            <a:pPr eaLnBrk="1" hangingPunct="1"/>
            <a:endParaRPr lang="en-US" b="1" dirty="0" smtClean="0"/>
          </a:p>
          <a:p>
            <a:pPr eaLnBrk="1" hangingPunct="1"/>
            <a:r>
              <a:rPr lang="en-US" b="1" dirty="0" smtClean="0">
                <a:solidFill>
                  <a:schemeClr val="accent2">
                    <a:lumMod val="40000"/>
                    <a:lumOff val="60000"/>
                  </a:schemeClr>
                </a:solidFill>
              </a:rPr>
              <a:t>Week 7 Server </a:t>
            </a:r>
            <a:r>
              <a:rPr lang="en-US" b="1" dirty="0">
                <a:solidFill>
                  <a:schemeClr val="accent2">
                    <a:lumMod val="40000"/>
                    <a:lumOff val="60000"/>
                  </a:schemeClr>
                </a:solidFill>
              </a:rPr>
              <a:t>side programming</a:t>
            </a:r>
            <a:endParaRPr lang="en-US" b="1" dirty="0" smtClean="0"/>
          </a:p>
          <a:p>
            <a:pPr eaLnBrk="1" hangingPunct="1"/>
            <a:r>
              <a:rPr lang="en-US" dirty="0" smtClean="0"/>
              <a:t>PHP Scripting Language</a:t>
            </a:r>
          </a:p>
          <a:p>
            <a:pPr eaLnBrk="1" hangingPunct="1"/>
            <a:r>
              <a:rPr lang="en-US" dirty="0" smtClean="0"/>
              <a:t>MySQL Database</a:t>
            </a:r>
          </a:p>
          <a:p>
            <a:pPr eaLnBrk="1" hangingPunct="1"/>
            <a:r>
              <a:rPr lang="en-US" dirty="0" smtClean="0"/>
              <a:t>Apache Server</a:t>
            </a:r>
          </a:p>
          <a:p>
            <a:pPr eaLnBrk="1" hangingPunct="1"/>
            <a:endParaRPr lang="en-US" dirty="0" smtClean="0"/>
          </a:p>
        </p:txBody>
      </p:sp>
      <p:sp>
        <p:nvSpPr>
          <p:cNvPr id="2" name="Title 1"/>
          <p:cNvSpPr>
            <a:spLocks noGrp="1"/>
          </p:cNvSpPr>
          <p:nvPr>
            <p:ph type="ctrTitle"/>
          </p:nvPr>
        </p:nvSpPr>
        <p:spPr>
          <a:xfrm>
            <a:off x="457200" y="2543175"/>
            <a:ext cx="3733800" cy="1673352"/>
          </a:xfrm>
        </p:spPr>
        <p:txBody>
          <a:bodyPr>
            <a:normAutofit/>
          </a:bodyPr>
          <a:lstStyle/>
          <a:p>
            <a:pPr eaLnBrk="1" fontAlgn="auto" hangingPunct="1">
              <a:spcAft>
                <a:spcPts val="0"/>
              </a:spcAft>
              <a:defRPr/>
            </a:pPr>
            <a:r>
              <a:rPr lang="en-US" sz="3200" dirty="0" smtClean="0"/>
              <a:t>IT4103 </a:t>
            </a:r>
            <a:br>
              <a:rPr lang="en-US" sz="3200" dirty="0" smtClean="0"/>
            </a:br>
            <a:r>
              <a:rPr lang="en-US" sz="3200" dirty="0" smtClean="0"/>
              <a:t> </a:t>
            </a:r>
            <a:r>
              <a:rPr lang="en-US" sz="3200" dirty="0"/>
              <a:t>W</a:t>
            </a:r>
            <a:r>
              <a:rPr lang="en-US" sz="3200" dirty="0" smtClean="0"/>
              <a:t>eb Programming</a:t>
            </a:r>
            <a:endParaRPr lang="en-US" sz="3200"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1" y="5181600"/>
            <a:ext cx="1524000" cy="134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p:cNvSpPr>
            <a:spLocks noGrp="1" noChangeArrowheads="1"/>
          </p:cNvSpPr>
          <p:nvPr>
            <p:ph type="title"/>
          </p:nvPr>
        </p:nvSpPr>
        <p:spPr>
          <a:xfrm>
            <a:off x="304800" y="457200"/>
            <a:ext cx="8610600" cy="762000"/>
          </a:xfrm>
        </p:spPr>
        <p:txBody>
          <a:bodyPr>
            <a:normAutofit/>
          </a:bodyPr>
          <a:lstStyle/>
          <a:p>
            <a:pPr eaLnBrk="1" hangingPunct="1">
              <a:defRPr/>
            </a:pPr>
            <a:r>
              <a:rPr lang="en-US" b="1" dirty="0" smtClean="0"/>
              <a:t>Creating a PHP environment?</a:t>
            </a:r>
          </a:p>
        </p:txBody>
      </p:sp>
      <p:sp>
        <p:nvSpPr>
          <p:cNvPr id="139266" name="Rectangle 2"/>
          <p:cNvSpPr>
            <a:spLocks noGrp="1" noChangeArrowheads="1"/>
          </p:cNvSpPr>
          <p:nvPr>
            <p:ph type="body" sz="half" idx="1"/>
          </p:nvPr>
        </p:nvSpPr>
        <p:spPr>
          <a:xfrm>
            <a:off x="228600" y="1752600"/>
            <a:ext cx="8915400" cy="4800600"/>
          </a:xfrm>
        </p:spPr>
        <p:txBody>
          <a:bodyPr/>
          <a:lstStyle/>
          <a:p>
            <a:pPr eaLnBrk="1" hangingPunct="1">
              <a:buFont typeface="Wingdings 2" pitchFamily="18" charset="2"/>
              <a:buNone/>
            </a:pPr>
            <a:r>
              <a:rPr lang="en-US" dirty="0" smtClean="0"/>
              <a:t>	In  </a:t>
            </a:r>
            <a:r>
              <a:rPr lang="en-US" dirty="0"/>
              <a:t>order to develop and run PHP web </a:t>
            </a:r>
            <a:r>
              <a:rPr lang="en-US" dirty="0" smtClean="0"/>
              <a:t>pages following </a:t>
            </a:r>
            <a:r>
              <a:rPr lang="en-US" dirty="0"/>
              <a:t>three components need to be installed on the computer system</a:t>
            </a:r>
          </a:p>
          <a:p>
            <a:pPr eaLnBrk="1" hangingPunct="1"/>
            <a:r>
              <a:rPr lang="en-US" dirty="0"/>
              <a:t>Web server</a:t>
            </a:r>
          </a:p>
          <a:p>
            <a:pPr marL="841375" lvl="2" indent="-457200" eaLnBrk="1" hangingPunct="1">
              <a:spcBef>
                <a:spcPct val="0"/>
              </a:spcBef>
              <a:buClr>
                <a:schemeClr val="accent1"/>
              </a:buClr>
              <a:buSzPct val="80000"/>
            </a:pPr>
            <a:r>
              <a:rPr lang="en-US" dirty="0"/>
              <a:t>Internet Information Server (IIS)</a:t>
            </a:r>
          </a:p>
          <a:p>
            <a:pPr marL="841375" lvl="2" indent="-457200" eaLnBrk="1" hangingPunct="1">
              <a:spcBef>
                <a:spcPct val="0"/>
              </a:spcBef>
              <a:buClr>
                <a:schemeClr val="accent1"/>
              </a:buClr>
              <a:buSzPct val="80000"/>
            </a:pPr>
            <a:r>
              <a:rPr lang="en-US" dirty="0"/>
              <a:t>Apache server</a:t>
            </a:r>
          </a:p>
          <a:p>
            <a:pPr eaLnBrk="1" hangingPunct="1"/>
            <a:r>
              <a:rPr lang="en-US" dirty="0"/>
              <a:t>Database</a:t>
            </a:r>
          </a:p>
          <a:p>
            <a:pPr marL="841375" lvl="2" indent="-457200" eaLnBrk="1" hangingPunct="1">
              <a:spcBef>
                <a:spcPct val="0"/>
              </a:spcBef>
              <a:buClr>
                <a:schemeClr val="accent1"/>
              </a:buClr>
              <a:buSzPct val="80000"/>
            </a:pPr>
            <a:r>
              <a:rPr lang="en-US" dirty="0"/>
              <a:t>Oracle</a:t>
            </a:r>
          </a:p>
          <a:p>
            <a:pPr marL="841375" lvl="2" indent="-457200" eaLnBrk="1" hangingPunct="1">
              <a:spcBef>
                <a:spcPct val="0"/>
              </a:spcBef>
              <a:buClr>
                <a:schemeClr val="accent1"/>
              </a:buClr>
              <a:buSzPct val="80000"/>
            </a:pPr>
            <a:r>
              <a:rPr lang="en-US" dirty="0"/>
              <a:t>MySQL</a:t>
            </a:r>
          </a:p>
          <a:p>
            <a:pPr eaLnBrk="1" hangingPunct="1"/>
            <a:r>
              <a:rPr lang="en-US" dirty="0"/>
              <a:t>PHP parser</a:t>
            </a:r>
          </a:p>
          <a:p>
            <a:pPr eaLnBrk="1" hangingPunct="1">
              <a:lnSpc>
                <a:spcPct val="130000"/>
              </a:lnSpc>
              <a:buFont typeface="Wingdings" pitchFamily="2" charset="2"/>
              <a:buChar char="q"/>
            </a:pPr>
            <a:endParaRPr lang="en-US" sz="2000" b="1" i="1" dirty="0" smtClean="0">
              <a:effectLst/>
            </a:endParaRP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250947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39267"/>
                                        </p:tgtEl>
                                        <p:attrNameLst>
                                          <p:attrName>style.visibility</p:attrName>
                                        </p:attrNameLst>
                                      </p:cBhvr>
                                      <p:to>
                                        <p:strVal val="visible"/>
                                      </p:to>
                                    </p:set>
                                    <p:animEffect transition="in" filter="slide(fromTop)">
                                      <p:cBhvr>
                                        <p:cTn id="7" dur="500"/>
                                        <p:tgtEl>
                                          <p:spTgt spid="139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9266">
                                            <p:txEl>
                                              <p:pRg st="0" end="0"/>
                                            </p:txEl>
                                          </p:spTgt>
                                        </p:tgtEl>
                                        <p:attrNameLst>
                                          <p:attrName>style.visibility</p:attrName>
                                        </p:attrNameLst>
                                      </p:cBhvr>
                                      <p:to>
                                        <p:strVal val="visible"/>
                                      </p:to>
                                    </p:set>
                                    <p:animEffect transition="in" filter="slide(fromBottom)">
                                      <p:cBhvr>
                                        <p:cTn id="12" dur="500"/>
                                        <p:tgtEl>
                                          <p:spTgt spid="13926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9266">
                                            <p:txEl>
                                              <p:pRg st="1" end="1"/>
                                            </p:txEl>
                                          </p:spTgt>
                                        </p:tgtEl>
                                        <p:attrNameLst>
                                          <p:attrName>style.visibility</p:attrName>
                                        </p:attrNameLst>
                                      </p:cBhvr>
                                      <p:to>
                                        <p:strVal val="visible"/>
                                      </p:to>
                                    </p:set>
                                    <p:animEffect transition="in" filter="slide(fromBottom)">
                                      <p:cBhvr>
                                        <p:cTn id="17" dur="500"/>
                                        <p:tgtEl>
                                          <p:spTgt spid="139266">
                                            <p:txEl>
                                              <p:pRg st="1" end="1"/>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39266">
                                            <p:txEl>
                                              <p:pRg st="2" end="2"/>
                                            </p:txEl>
                                          </p:spTgt>
                                        </p:tgtEl>
                                        <p:attrNameLst>
                                          <p:attrName>style.visibility</p:attrName>
                                        </p:attrNameLst>
                                      </p:cBhvr>
                                      <p:to>
                                        <p:strVal val="visible"/>
                                      </p:to>
                                    </p:set>
                                    <p:animEffect transition="in" filter="slide(fromBottom)">
                                      <p:cBhvr>
                                        <p:cTn id="20" dur="500"/>
                                        <p:tgtEl>
                                          <p:spTgt spid="139266">
                                            <p:txEl>
                                              <p:pRg st="2" end="2"/>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139266">
                                            <p:txEl>
                                              <p:pRg st="3" end="3"/>
                                            </p:txEl>
                                          </p:spTgt>
                                        </p:tgtEl>
                                        <p:attrNameLst>
                                          <p:attrName>style.visibility</p:attrName>
                                        </p:attrNameLst>
                                      </p:cBhvr>
                                      <p:to>
                                        <p:strVal val="visible"/>
                                      </p:to>
                                    </p:set>
                                    <p:animEffect transition="in" filter="slide(fromBottom)">
                                      <p:cBhvr>
                                        <p:cTn id="23" dur="500"/>
                                        <p:tgtEl>
                                          <p:spTgt spid="139266">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39266">
                                            <p:txEl>
                                              <p:pRg st="4" end="4"/>
                                            </p:txEl>
                                          </p:spTgt>
                                        </p:tgtEl>
                                        <p:attrNameLst>
                                          <p:attrName>style.visibility</p:attrName>
                                        </p:attrNameLst>
                                      </p:cBhvr>
                                      <p:to>
                                        <p:strVal val="visible"/>
                                      </p:to>
                                    </p:set>
                                    <p:animEffect transition="in" filter="slide(fromBottom)">
                                      <p:cBhvr>
                                        <p:cTn id="28" dur="500"/>
                                        <p:tgtEl>
                                          <p:spTgt spid="139266">
                                            <p:txEl>
                                              <p:pRg st="4" end="4"/>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139266">
                                            <p:txEl>
                                              <p:pRg st="5" end="5"/>
                                            </p:txEl>
                                          </p:spTgt>
                                        </p:tgtEl>
                                        <p:attrNameLst>
                                          <p:attrName>style.visibility</p:attrName>
                                        </p:attrNameLst>
                                      </p:cBhvr>
                                      <p:to>
                                        <p:strVal val="visible"/>
                                      </p:to>
                                    </p:set>
                                    <p:animEffect transition="in" filter="slide(fromBottom)">
                                      <p:cBhvr>
                                        <p:cTn id="31" dur="500"/>
                                        <p:tgtEl>
                                          <p:spTgt spid="139266">
                                            <p:txEl>
                                              <p:pRg st="5" end="5"/>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39266">
                                            <p:txEl>
                                              <p:pRg st="6" end="6"/>
                                            </p:txEl>
                                          </p:spTgt>
                                        </p:tgtEl>
                                        <p:attrNameLst>
                                          <p:attrName>style.visibility</p:attrName>
                                        </p:attrNameLst>
                                      </p:cBhvr>
                                      <p:to>
                                        <p:strVal val="visible"/>
                                      </p:to>
                                    </p:set>
                                    <p:animEffect transition="in" filter="slide(fromBottom)">
                                      <p:cBhvr>
                                        <p:cTn id="34" dur="500"/>
                                        <p:tgtEl>
                                          <p:spTgt spid="139266">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139266">
                                            <p:txEl>
                                              <p:pRg st="7" end="7"/>
                                            </p:txEl>
                                          </p:spTgt>
                                        </p:tgtEl>
                                        <p:attrNameLst>
                                          <p:attrName>style.visibility</p:attrName>
                                        </p:attrNameLst>
                                      </p:cBhvr>
                                      <p:to>
                                        <p:strVal val="visible"/>
                                      </p:to>
                                    </p:set>
                                    <p:animEffect transition="in" filter="slide(fromBottom)">
                                      <p:cBhvr>
                                        <p:cTn id="39" dur="500"/>
                                        <p:tgtEl>
                                          <p:spTgt spid="1392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autoUpdateAnimBg="0"/>
      <p:bldP spid="13926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What do you need?</a:t>
            </a:r>
            <a:endParaRPr lang="en-US" dirty="0">
              <a:solidFill>
                <a:schemeClr val="accent1">
                  <a:satMod val="150000"/>
                </a:schemeClr>
              </a:solidFill>
            </a:endParaRPr>
          </a:p>
        </p:txBody>
      </p:sp>
      <p:sp>
        <p:nvSpPr>
          <p:cNvPr id="14339" name="Content Placeholder 2"/>
          <p:cNvSpPr>
            <a:spLocks noGrp="1"/>
          </p:cNvSpPr>
          <p:nvPr>
            <p:ph idx="1"/>
          </p:nvPr>
        </p:nvSpPr>
        <p:spPr/>
        <p:txBody>
          <a:bodyPr/>
          <a:lstStyle/>
          <a:p>
            <a:pPr eaLnBrk="1" hangingPunct="1"/>
            <a:r>
              <a:rPr lang="en-US" smtClean="0"/>
              <a:t>Download PHP for free here: </a:t>
            </a:r>
            <a:r>
              <a:rPr lang="en-US" smtClean="0">
                <a:hlinkClick r:id="rId2"/>
              </a:rPr>
              <a:t>http://www.php.net/downloads.php</a:t>
            </a:r>
            <a:r>
              <a:rPr lang="en-US" smtClean="0"/>
              <a:t/>
            </a:r>
            <a:br>
              <a:rPr lang="en-US" smtClean="0"/>
            </a:br>
            <a:endParaRPr lang="en-US" smtClean="0"/>
          </a:p>
          <a:p>
            <a:pPr eaLnBrk="1" hangingPunct="1"/>
            <a:r>
              <a:rPr lang="en-US" smtClean="0"/>
              <a:t>Download MySQL for free here: </a:t>
            </a:r>
            <a:r>
              <a:rPr lang="en-US" smtClean="0">
                <a:hlinkClick r:id="rId3"/>
              </a:rPr>
              <a:t>http://www.mysql.com/downloads/index.html</a:t>
            </a:r>
            <a:endParaRPr lang="en-US" smtClean="0"/>
          </a:p>
          <a:p>
            <a:pPr eaLnBrk="1" hangingPunct="1"/>
            <a:r>
              <a:rPr lang="en-US" smtClean="0"/>
              <a:t>Download Apache for free here: </a:t>
            </a:r>
            <a:r>
              <a:rPr lang="en-US" smtClean="0">
                <a:hlinkClick r:id="rId4"/>
              </a:rPr>
              <a:t>http://httpd.apache.org/download.cgi</a:t>
            </a:r>
            <a:endParaRPr lang="en-US" smtClean="0"/>
          </a:p>
          <a:p>
            <a:pPr eaLnBrk="1" hangingPunct="1"/>
            <a:endParaRPr lang="en-US" smtClean="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7868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5" name="Rectangle 3"/>
          <p:cNvSpPr>
            <a:spLocks noGrp="1" noChangeArrowheads="1"/>
          </p:cNvSpPr>
          <p:nvPr>
            <p:ph type="title"/>
          </p:nvPr>
        </p:nvSpPr>
        <p:spPr>
          <a:xfrm>
            <a:off x="381000" y="381000"/>
            <a:ext cx="7772400" cy="762000"/>
          </a:xfrm>
        </p:spPr>
        <p:txBody>
          <a:bodyPr>
            <a:normAutofit/>
          </a:bodyPr>
          <a:lstStyle/>
          <a:p>
            <a:pPr eaLnBrk="1" hangingPunct="1">
              <a:defRPr/>
            </a:pPr>
            <a:r>
              <a:rPr lang="en-US" b="1" dirty="0" smtClean="0"/>
              <a:t>Installing Apache</a:t>
            </a:r>
          </a:p>
        </p:txBody>
      </p:sp>
      <p:sp>
        <p:nvSpPr>
          <p:cNvPr id="141314" name="Rectangle 2"/>
          <p:cNvSpPr>
            <a:spLocks noGrp="1" noChangeArrowheads="1"/>
          </p:cNvSpPr>
          <p:nvPr>
            <p:ph type="body" sz="half" idx="1"/>
          </p:nvPr>
        </p:nvSpPr>
        <p:spPr>
          <a:xfrm>
            <a:off x="228600" y="1752600"/>
            <a:ext cx="8839200" cy="4495800"/>
          </a:xfrm>
        </p:spPr>
        <p:txBody>
          <a:bodyPr/>
          <a:lstStyle/>
          <a:p>
            <a:pPr eaLnBrk="1" hangingPunct="1"/>
            <a:r>
              <a:rPr lang="en-US" dirty="0"/>
              <a:t>At first remove </a:t>
            </a:r>
            <a:r>
              <a:rPr lang="en-US" dirty="0" smtClean="0"/>
              <a:t>IIS , Start        </a:t>
            </a:r>
            <a:r>
              <a:rPr lang="en-US" dirty="0"/>
              <a:t>settings       control panel     add or remove programs      click add/remove </a:t>
            </a:r>
            <a:r>
              <a:rPr lang="en-US" dirty="0" smtClean="0"/>
              <a:t>windows components       </a:t>
            </a:r>
            <a:r>
              <a:rPr lang="en-US" dirty="0"/>
              <a:t>if the IIS tick on </a:t>
            </a:r>
            <a:r>
              <a:rPr lang="en-US" dirty="0" smtClean="0"/>
              <a:t>, disable </a:t>
            </a:r>
            <a:r>
              <a:rPr lang="en-US" dirty="0"/>
              <a:t>and stop it.</a:t>
            </a:r>
          </a:p>
          <a:p>
            <a:pPr eaLnBrk="1" hangingPunct="1"/>
            <a:r>
              <a:rPr lang="en-US" dirty="0"/>
              <a:t>Double click on apache setup and install it your computer.</a:t>
            </a:r>
          </a:p>
          <a:p>
            <a:pPr lvl="1" eaLnBrk="1" hangingPunct="1">
              <a:spcBef>
                <a:spcPct val="0"/>
              </a:spcBef>
              <a:buClr>
                <a:schemeClr val="accent1"/>
              </a:buClr>
              <a:buSzPct val="80000"/>
              <a:buFontTx/>
              <a:buNone/>
            </a:pPr>
            <a:r>
              <a:rPr lang="en-US" sz="3200" dirty="0"/>
              <a:t>Give any domain name e.g.. anyname.com</a:t>
            </a:r>
          </a:p>
          <a:p>
            <a:pPr lvl="1" eaLnBrk="1" hangingPunct="1">
              <a:spcBef>
                <a:spcPct val="0"/>
              </a:spcBef>
              <a:buClr>
                <a:schemeClr val="accent1"/>
              </a:buClr>
              <a:buSzPct val="80000"/>
              <a:buFontTx/>
              <a:buNone/>
            </a:pPr>
            <a:r>
              <a:rPr lang="en-US" sz="3200" dirty="0"/>
              <a:t>Give any server name e.g. www.anyname.com</a:t>
            </a:r>
          </a:p>
        </p:txBody>
      </p:sp>
      <p:sp>
        <p:nvSpPr>
          <p:cNvPr id="15364" name="Line 4"/>
          <p:cNvSpPr>
            <a:spLocks noChangeShapeType="1"/>
          </p:cNvSpPr>
          <p:nvPr/>
        </p:nvSpPr>
        <p:spPr bwMode="auto">
          <a:xfrm>
            <a:off x="4953000" y="21336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5" name="Line 5"/>
          <p:cNvSpPr>
            <a:spLocks noChangeShapeType="1"/>
          </p:cNvSpPr>
          <p:nvPr/>
        </p:nvSpPr>
        <p:spPr bwMode="auto">
          <a:xfrm>
            <a:off x="6324600" y="2640496"/>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6" name="Line 6"/>
          <p:cNvSpPr>
            <a:spLocks noChangeShapeType="1"/>
          </p:cNvSpPr>
          <p:nvPr/>
        </p:nvSpPr>
        <p:spPr bwMode="auto">
          <a:xfrm>
            <a:off x="6934200" y="2143539"/>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7" name="Line 7"/>
          <p:cNvSpPr>
            <a:spLocks noChangeShapeType="1"/>
          </p:cNvSpPr>
          <p:nvPr/>
        </p:nvSpPr>
        <p:spPr bwMode="auto">
          <a:xfrm>
            <a:off x="6629400" y="3061252"/>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8" name="Line 8"/>
          <p:cNvSpPr>
            <a:spLocks noChangeShapeType="1"/>
          </p:cNvSpPr>
          <p:nvPr/>
        </p:nvSpPr>
        <p:spPr bwMode="auto">
          <a:xfrm>
            <a:off x="1711187" y="2643809"/>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598526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41315"/>
                                        </p:tgtEl>
                                        <p:attrNameLst>
                                          <p:attrName>style.visibility</p:attrName>
                                        </p:attrNameLst>
                                      </p:cBhvr>
                                      <p:to>
                                        <p:strVal val="visible"/>
                                      </p:to>
                                    </p:set>
                                    <p:animEffect transition="in" filter="slide(fromTop)">
                                      <p:cBhvr>
                                        <p:cTn id="7" dur="500"/>
                                        <p:tgtEl>
                                          <p:spTgt spid="14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1314">
                                            <p:txEl>
                                              <p:pRg st="0" end="0"/>
                                            </p:txEl>
                                          </p:spTgt>
                                        </p:tgtEl>
                                        <p:attrNameLst>
                                          <p:attrName>style.visibility</p:attrName>
                                        </p:attrNameLst>
                                      </p:cBhvr>
                                      <p:to>
                                        <p:strVal val="visible"/>
                                      </p:to>
                                    </p:set>
                                    <p:animEffect transition="in" filter="slide(fromBottom)">
                                      <p:cBhvr>
                                        <p:cTn id="12" dur="500"/>
                                        <p:tgtEl>
                                          <p:spTgt spid="141314">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41314">
                                            <p:txEl>
                                              <p:pRg st="1" end="1"/>
                                            </p:txEl>
                                          </p:spTgt>
                                        </p:tgtEl>
                                        <p:attrNameLst>
                                          <p:attrName>style.visibility</p:attrName>
                                        </p:attrNameLst>
                                      </p:cBhvr>
                                      <p:to>
                                        <p:strVal val="visible"/>
                                      </p:to>
                                    </p:set>
                                    <p:animEffect transition="in" filter="slide(fromBottom)">
                                      <p:cBhvr>
                                        <p:cTn id="15" dur="500"/>
                                        <p:tgtEl>
                                          <p:spTgt spid="141314">
                                            <p:txEl>
                                              <p:pRg st="1" end="1"/>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41314">
                                            <p:txEl>
                                              <p:pRg st="2" end="2"/>
                                            </p:txEl>
                                          </p:spTgt>
                                        </p:tgtEl>
                                        <p:attrNameLst>
                                          <p:attrName>style.visibility</p:attrName>
                                        </p:attrNameLst>
                                      </p:cBhvr>
                                      <p:to>
                                        <p:strVal val="visible"/>
                                      </p:to>
                                    </p:set>
                                    <p:animEffect transition="in" filter="slide(fromBottom)">
                                      <p:cBhvr>
                                        <p:cTn id="18" dur="500"/>
                                        <p:tgtEl>
                                          <p:spTgt spid="141314">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41314">
                                            <p:txEl>
                                              <p:pRg st="3" end="3"/>
                                            </p:txEl>
                                          </p:spTgt>
                                        </p:tgtEl>
                                        <p:attrNameLst>
                                          <p:attrName>style.visibility</p:attrName>
                                        </p:attrNameLst>
                                      </p:cBhvr>
                                      <p:to>
                                        <p:strVal val="visible"/>
                                      </p:to>
                                    </p:set>
                                    <p:animEffect transition="in" filter="slide(fromBottom)">
                                      <p:cBhvr>
                                        <p:cTn id="21" dur="500"/>
                                        <p:tgtEl>
                                          <p:spTgt spid="141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autoUpdateAnimBg="0"/>
      <p:bldP spid="14131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eaLnBrk="1" hangingPunct="1">
              <a:defRPr/>
            </a:pPr>
            <a:r>
              <a:rPr lang="en-US" dirty="0"/>
              <a:t>Installing Apache</a:t>
            </a:r>
            <a:endParaRPr lang="en-US" dirty="0" smtClean="0"/>
          </a:p>
        </p:txBody>
      </p:sp>
      <p:pic>
        <p:nvPicPr>
          <p:cNvPr id="16388" name="Picture 4" descr="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6934200" cy="5181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8573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1" name="Rectangle 3"/>
          <p:cNvSpPr>
            <a:spLocks noGrp="1" noChangeArrowheads="1"/>
          </p:cNvSpPr>
          <p:nvPr>
            <p:ph type="title"/>
          </p:nvPr>
        </p:nvSpPr>
        <p:spPr>
          <a:xfrm>
            <a:off x="762000" y="457200"/>
            <a:ext cx="8153400" cy="762000"/>
          </a:xfrm>
        </p:spPr>
        <p:txBody>
          <a:bodyPr>
            <a:normAutofit/>
          </a:bodyPr>
          <a:lstStyle/>
          <a:p>
            <a:pPr eaLnBrk="1" hangingPunct="1">
              <a:defRPr/>
            </a:pPr>
            <a:r>
              <a:rPr lang="en-US" b="1" dirty="0" smtClean="0"/>
              <a:t>Installing PHP</a:t>
            </a:r>
          </a:p>
        </p:txBody>
      </p:sp>
      <p:sp>
        <p:nvSpPr>
          <p:cNvPr id="145410" name="Rectangle 2"/>
          <p:cNvSpPr>
            <a:spLocks noGrp="1" noChangeArrowheads="1"/>
          </p:cNvSpPr>
          <p:nvPr>
            <p:ph type="body" sz="half" idx="1"/>
          </p:nvPr>
        </p:nvSpPr>
        <p:spPr>
          <a:xfrm>
            <a:off x="76200" y="1524000"/>
            <a:ext cx="9067800" cy="4648200"/>
          </a:xfrm>
        </p:spPr>
        <p:txBody>
          <a:bodyPr>
            <a:normAutofit fontScale="92500" lnSpcReduction="10000"/>
          </a:bodyPr>
          <a:lstStyle/>
          <a:p>
            <a:pPr eaLnBrk="1" hangingPunct="1">
              <a:buFont typeface="Wingdings" pitchFamily="2" charset="2"/>
              <a:buChar char="q"/>
            </a:pPr>
            <a:r>
              <a:rPr lang="en-US" sz="2800" dirty="0"/>
              <a:t>PHP zip(</a:t>
            </a:r>
            <a:r>
              <a:rPr lang="en-US" sz="2800" dirty="0" err="1"/>
              <a:t>php</a:t>
            </a:r>
            <a:r>
              <a:rPr lang="en-US" sz="2800" dirty="0"/>
              <a:t> 5.x) file must be extracted ,using any zip file tool like </a:t>
            </a:r>
            <a:r>
              <a:rPr lang="en-US" sz="2800" dirty="0" err="1"/>
              <a:t>winzip</a:t>
            </a:r>
            <a:r>
              <a:rPr lang="en-US" sz="2800" dirty="0"/>
              <a:t>, to convenient location , like C:\PHP  or </a:t>
            </a:r>
            <a:r>
              <a:rPr lang="en-US" sz="2800" dirty="0" smtClean="0"/>
              <a:t> </a:t>
            </a:r>
            <a:r>
              <a:rPr lang="en-US" sz="2800" dirty="0"/>
              <a:t>copy the extracted file  and paste it to the C:\ root directory , then rename as PHP</a:t>
            </a:r>
          </a:p>
          <a:p>
            <a:pPr eaLnBrk="1" hangingPunct="1">
              <a:buFont typeface="Wingdings" pitchFamily="2" charset="2"/>
              <a:buChar char="q"/>
            </a:pPr>
            <a:r>
              <a:rPr lang="en-US" sz="2800" dirty="0"/>
              <a:t>In this PHP folder there is a text file called “install.txt” which has all the details about how to install  </a:t>
            </a:r>
            <a:r>
              <a:rPr lang="en-US" sz="2800" dirty="0" err="1"/>
              <a:t>php</a:t>
            </a:r>
            <a:r>
              <a:rPr lang="en-US" sz="2800" dirty="0"/>
              <a:t> and other </a:t>
            </a:r>
            <a:r>
              <a:rPr lang="en-US" sz="2800" dirty="0" err="1"/>
              <a:t>php</a:t>
            </a:r>
            <a:r>
              <a:rPr lang="en-US" sz="2800" dirty="0"/>
              <a:t> related </a:t>
            </a:r>
            <a:r>
              <a:rPr lang="en-US" sz="2800" dirty="0" err="1"/>
              <a:t>softwares</a:t>
            </a:r>
            <a:r>
              <a:rPr lang="en-US" sz="2800" dirty="0"/>
              <a:t> .</a:t>
            </a:r>
          </a:p>
          <a:p>
            <a:pPr eaLnBrk="1" hangingPunct="1">
              <a:buFont typeface="Wingdings" pitchFamily="2" charset="2"/>
              <a:buChar char="q"/>
            </a:pPr>
            <a:r>
              <a:rPr lang="en-US" sz="2800" dirty="0"/>
              <a:t>Also there are two files called </a:t>
            </a:r>
          </a:p>
          <a:p>
            <a:pPr lvl="1" eaLnBrk="1" hangingPunct="1">
              <a:spcBef>
                <a:spcPct val="0"/>
              </a:spcBef>
              <a:buClr>
                <a:schemeClr val="accent1"/>
              </a:buClr>
              <a:buSzPct val="80000"/>
              <a:buFont typeface="Wingdings" pitchFamily="2" charset="2"/>
              <a:buChar char="§"/>
            </a:pPr>
            <a:r>
              <a:rPr lang="en-US" dirty="0"/>
              <a:t>php.ini-</a:t>
            </a:r>
            <a:r>
              <a:rPr lang="en-US" dirty="0" err="1"/>
              <a:t>dist</a:t>
            </a:r>
            <a:endParaRPr lang="en-US" dirty="0"/>
          </a:p>
          <a:p>
            <a:pPr lvl="1" eaLnBrk="1" hangingPunct="1">
              <a:spcBef>
                <a:spcPct val="0"/>
              </a:spcBef>
              <a:buClr>
                <a:schemeClr val="accent1"/>
              </a:buClr>
              <a:buSzPct val="80000"/>
              <a:buFont typeface="Wingdings" pitchFamily="2" charset="2"/>
              <a:buChar char="§"/>
            </a:pPr>
            <a:r>
              <a:rPr lang="en-US" dirty="0"/>
              <a:t>php.ini-recommended</a:t>
            </a:r>
          </a:p>
          <a:p>
            <a:pPr lvl="1" eaLnBrk="1" hangingPunct="1">
              <a:spcBef>
                <a:spcPct val="0"/>
              </a:spcBef>
              <a:buClr>
                <a:schemeClr val="accent1"/>
              </a:buClr>
              <a:buSzPct val="80000"/>
              <a:buFont typeface="Wingdings" pitchFamily="2" charset="2"/>
              <a:buNone/>
            </a:pPr>
            <a:r>
              <a:rPr lang="en-US" dirty="0"/>
              <a:t>Copy one of these file  to  C:\Apache2  and rename it  as “php.ini”</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544962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45411"/>
                                        </p:tgtEl>
                                        <p:attrNameLst>
                                          <p:attrName>style.visibility</p:attrName>
                                        </p:attrNameLst>
                                      </p:cBhvr>
                                      <p:to>
                                        <p:strVal val="visible"/>
                                      </p:to>
                                    </p:set>
                                    <p:animEffect transition="in" filter="slide(fromTop)">
                                      <p:cBhvr>
                                        <p:cTn id="7" dur="500"/>
                                        <p:tgtEl>
                                          <p:spTgt spid="145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5410">
                                            <p:txEl>
                                              <p:pRg st="0" end="0"/>
                                            </p:txEl>
                                          </p:spTgt>
                                        </p:tgtEl>
                                        <p:attrNameLst>
                                          <p:attrName>style.visibility</p:attrName>
                                        </p:attrNameLst>
                                      </p:cBhvr>
                                      <p:to>
                                        <p:strVal val="visible"/>
                                      </p:to>
                                    </p:set>
                                    <p:animEffect transition="in" filter="slide(fromBottom)">
                                      <p:cBhvr>
                                        <p:cTn id="12" dur="500"/>
                                        <p:tgtEl>
                                          <p:spTgt spid="14541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5410">
                                            <p:txEl>
                                              <p:pRg st="1" end="1"/>
                                            </p:txEl>
                                          </p:spTgt>
                                        </p:tgtEl>
                                        <p:attrNameLst>
                                          <p:attrName>style.visibility</p:attrName>
                                        </p:attrNameLst>
                                      </p:cBhvr>
                                      <p:to>
                                        <p:strVal val="visible"/>
                                      </p:to>
                                    </p:set>
                                    <p:animEffect transition="in" filter="slide(fromBottom)">
                                      <p:cBhvr>
                                        <p:cTn id="17" dur="500"/>
                                        <p:tgtEl>
                                          <p:spTgt spid="14541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5410">
                                            <p:txEl>
                                              <p:pRg st="2" end="2"/>
                                            </p:txEl>
                                          </p:spTgt>
                                        </p:tgtEl>
                                        <p:attrNameLst>
                                          <p:attrName>style.visibility</p:attrName>
                                        </p:attrNameLst>
                                      </p:cBhvr>
                                      <p:to>
                                        <p:strVal val="visible"/>
                                      </p:to>
                                    </p:set>
                                    <p:animEffect transition="in" filter="slide(fromBottom)">
                                      <p:cBhvr>
                                        <p:cTn id="22" dur="500"/>
                                        <p:tgtEl>
                                          <p:spTgt spid="145410">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45410">
                                            <p:txEl>
                                              <p:pRg st="3" end="3"/>
                                            </p:txEl>
                                          </p:spTgt>
                                        </p:tgtEl>
                                        <p:attrNameLst>
                                          <p:attrName>style.visibility</p:attrName>
                                        </p:attrNameLst>
                                      </p:cBhvr>
                                      <p:to>
                                        <p:strVal val="visible"/>
                                      </p:to>
                                    </p:set>
                                    <p:animEffect transition="in" filter="slide(fromBottom)">
                                      <p:cBhvr>
                                        <p:cTn id="25" dur="500"/>
                                        <p:tgtEl>
                                          <p:spTgt spid="145410">
                                            <p:txEl>
                                              <p:pRg st="3" end="3"/>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145410">
                                            <p:txEl>
                                              <p:pRg st="4" end="4"/>
                                            </p:txEl>
                                          </p:spTgt>
                                        </p:tgtEl>
                                        <p:attrNameLst>
                                          <p:attrName>style.visibility</p:attrName>
                                        </p:attrNameLst>
                                      </p:cBhvr>
                                      <p:to>
                                        <p:strVal val="visible"/>
                                      </p:to>
                                    </p:set>
                                    <p:animEffect transition="in" filter="slide(fromBottom)">
                                      <p:cBhvr>
                                        <p:cTn id="28" dur="500"/>
                                        <p:tgtEl>
                                          <p:spTgt spid="145410">
                                            <p:txEl>
                                              <p:pRg st="4" end="4"/>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145410">
                                            <p:txEl>
                                              <p:pRg st="5" end="5"/>
                                            </p:txEl>
                                          </p:spTgt>
                                        </p:tgtEl>
                                        <p:attrNameLst>
                                          <p:attrName>style.visibility</p:attrName>
                                        </p:attrNameLst>
                                      </p:cBhvr>
                                      <p:to>
                                        <p:strVal val="visible"/>
                                      </p:to>
                                    </p:set>
                                    <p:animEffect transition="in" filter="slide(fromBottom)">
                                      <p:cBhvr>
                                        <p:cTn id="31" dur="500"/>
                                        <p:tgtEl>
                                          <p:spTgt spid="145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autoUpdateAnimBg="0"/>
      <p:bldP spid="145410"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1" name="Rectangle 3"/>
          <p:cNvSpPr>
            <a:spLocks noGrp="1" noChangeArrowheads="1"/>
          </p:cNvSpPr>
          <p:nvPr>
            <p:ph type="title"/>
          </p:nvPr>
        </p:nvSpPr>
        <p:spPr>
          <a:xfrm>
            <a:off x="457200" y="457200"/>
            <a:ext cx="8458200" cy="762000"/>
          </a:xfrm>
        </p:spPr>
        <p:txBody>
          <a:bodyPr>
            <a:normAutofit/>
          </a:bodyPr>
          <a:lstStyle/>
          <a:p>
            <a:pPr eaLnBrk="1" hangingPunct="1">
              <a:defRPr/>
            </a:pPr>
            <a:r>
              <a:rPr lang="en-US" b="1" dirty="0" smtClean="0"/>
              <a:t>Installing PHP cont.</a:t>
            </a:r>
          </a:p>
        </p:txBody>
      </p:sp>
      <p:sp>
        <p:nvSpPr>
          <p:cNvPr id="155650" name="Rectangle 2"/>
          <p:cNvSpPr>
            <a:spLocks noGrp="1" noChangeArrowheads="1"/>
          </p:cNvSpPr>
          <p:nvPr>
            <p:ph type="body" sz="half" idx="1"/>
          </p:nvPr>
        </p:nvSpPr>
        <p:spPr>
          <a:xfrm>
            <a:off x="304800" y="1981200"/>
            <a:ext cx="8839200" cy="4572000"/>
          </a:xfrm>
        </p:spPr>
        <p:txBody>
          <a:bodyPr/>
          <a:lstStyle/>
          <a:p>
            <a:pPr eaLnBrk="1" hangingPunct="1">
              <a:buFont typeface="Wingdings" pitchFamily="2" charset="2"/>
              <a:buChar char="q"/>
            </a:pPr>
            <a:r>
              <a:rPr lang="en-US" sz="2800" dirty="0"/>
              <a:t>Go to </a:t>
            </a:r>
            <a:r>
              <a:rPr lang="en-US" sz="2800" dirty="0" err="1"/>
              <a:t>conf</a:t>
            </a:r>
            <a:r>
              <a:rPr lang="en-US" sz="2800" dirty="0"/>
              <a:t> folder in apache2 folder and open httpd.txt file and paste following lines in the top of the file .</a:t>
            </a:r>
          </a:p>
          <a:p>
            <a:pPr eaLnBrk="1" hangingPunct="1">
              <a:buFont typeface="Wingdings" pitchFamily="2" charset="2"/>
              <a:buNone/>
            </a:pPr>
            <a:r>
              <a:rPr lang="en-US" sz="2800" dirty="0"/>
              <a:t>	</a:t>
            </a:r>
            <a:r>
              <a:rPr lang="en-US" sz="2800" dirty="0" err="1"/>
              <a:t>LoadModule</a:t>
            </a:r>
            <a:r>
              <a:rPr lang="en-US" sz="2800" dirty="0"/>
              <a:t> php5_module C:/php/php5apache2.dll</a:t>
            </a:r>
          </a:p>
          <a:p>
            <a:pPr eaLnBrk="1" hangingPunct="1">
              <a:buFont typeface="Wingdings" pitchFamily="2" charset="2"/>
              <a:buNone/>
            </a:pPr>
            <a:r>
              <a:rPr lang="en-US" sz="2800" dirty="0"/>
              <a:t>	</a:t>
            </a:r>
            <a:r>
              <a:rPr lang="en-US" sz="2800" dirty="0" err="1"/>
              <a:t>AddType</a:t>
            </a:r>
            <a:r>
              <a:rPr lang="en-US" sz="2800" dirty="0"/>
              <a:t> application/x-</a:t>
            </a:r>
            <a:r>
              <a:rPr lang="en-US" sz="2800" dirty="0" err="1"/>
              <a:t>httpd</a:t>
            </a:r>
            <a:r>
              <a:rPr lang="en-US" sz="2800" dirty="0"/>
              <a:t>-</a:t>
            </a:r>
            <a:r>
              <a:rPr lang="en-US" sz="2800" dirty="0" err="1"/>
              <a:t>php</a:t>
            </a:r>
            <a:r>
              <a:rPr lang="en-US" sz="2800" dirty="0"/>
              <a:t> .</a:t>
            </a:r>
            <a:r>
              <a:rPr lang="en-US" sz="2800" dirty="0" err="1"/>
              <a:t>php</a:t>
            </a:r>
            <a:endParaRPr lang="en-US" sz="2800" dirty="0"/>
          </a:p>
          <a:p>
            <a:pPr eaLnBrk="1" hangingPunct="1">
              <a:buFont typeface="Wingdings" pitchFamily="2" charset="2"/>
              <a:buChar char="q"/>
            </a:pPr>
            <a:r>
              <a:rPr lang="en-US" sz="2800" dirty="0"/>
              <a:t>Stop the web server and restart it.</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774719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55651"/>
                                        </p:tgtEl>
                                        <p:attrNameLst>
                                          <p:attrName>style.visibility</p:attrName>
                                        </p:attrNameLst>
                                      </p:cBhvr>
                                      <p:to>
                                        <p:strVal val="visible"/>
                                      </p:to>
                                    </p:set>
                                    <p:animEffect transition="in" filter="slide(fromTop)">
                                      <p:cBhvr>
                                        <p:cTn id="7" dur="500"/>
                                        <p:tgtEl>
                                          <p:spTgt spid="1556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5650">
                                            <p:txEl>
                                              <p:pRg st="0" end="0"/>
                                            </p:txEl>
                                          </p:spTgt>
                                        </p:tgtEl>
                                        <p:attrNameLst>
                                          <p:attrName>style.visibility</p:attrName>
                                        </p:attrNameLst>
                                      </p:cBhvr>
                                      <p:to>
                                        <p:strVal val="visible"/>
                                      </p:to>
                                    </p:set>
                                    <p:animEffect transition="in" filter="slide(fromBottom)">
                                      <p:cBhvr>
                                        <p:cTn id="12" dur="500"/>
                                        <p:tgtEl>
                                          <p:spTgt spid="15565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5650">
                                            <p:txEl>
                                              <p:pRg st="1" end="1"/>
                                            </p:txEl>
                                          </p:spTgt>
                                        </p:tgtEl>
                                        <p:attrNameLst>
                                          <p:attrName>style.visibility</p:attrName>
                                        </p:attrNameLst>
                                      </p:cBhvr>
                                      <p:to>
                                        <p:strVal val="visible"/>
                                      </p:to>
                                    </p:set>
                                    <p:animEffect transition="in" filter="slide(fromBottom)">
                                      <p:cBhvr>
                                        <p:cTn id="17" dur="500"/>
                                        <p:tgtEl>
                                          <p:spTgt spid="15565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5650">
                                            <p:txEl>
                                              <p:pRg st="2" end="2"/>
                                            </p:txEl>
                                          </p:spTgt>
                                        </p:tgtEl>
                                        <p:attrNameLst>
                                          <p:attrName>style.visibility</p:attrName>
                                        </p:attrNameLst>
                                      </p:cBhvr>
                                      <p:to>
                                        <p:strVal val="visible"/>
                                      </p:to>
                                    </p:set>
                                    <p:animEffect transition="in" filter="slide(fromBottom)">
                                      <p:cBhvr>
                                        <p:cTn id="22" dur="500"/>
                                        <p:tgtEl>
                                          <p:spTgt spid="155650">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55650">
                                            <p:txEl>
                                              <p:pRg st="3" end="3"/>
                                            </p:txEl>
                                          </p:spTgt>
                                        </p:tgtEl>
                                        <p:attrNameLst>
                                          <p:attrName>style.visibility</p:attrName>
                                        </p:attrNameLst>
                                      </p:cBhvr>
                                      <p:to>
                                        <p:strVal val="visible"/>
                                      </p:to>
                                    </p:set>
                                    <p:animEffect transition="in" filter="slide(fromBottom)">
                                      <p:cBhvr>
                                        <p:cTn id="25" dur="500"/>
                                        <p:tgtEl>
                                          <p:spTgt spid="155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autoUpdateAnimBg="0"/>
      <p:bldP spid="15565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9" name="Rectangle 3"/>
          <p:cNvSpPr>
            <a:spLocks noGrp="1" noChangeArrowheads="1"/>
          </p:cNvSpPr>
          <p:nvPr>
            <p:ph type="title"/>
          </p:nvPr>
        </p:nvSpPr>
        <p:spPr>
          <a:xfrm>
            <a:off x="609600" y="457200"/>
            <a:ext cx="8305800" cy="762000"/>
          </a:xfrm>
        </p:spPr>
        <p:txBody>
          <a:bodyPr>
            <a:normAutofit/>
          </a:bodyPr>
          <a:lstStyle/>
          <a:p>
            <a:pPr eaLnBrk="1" hangingPunct="1">
              <a:defRPr/>
            </a:pPr>
            <a:r>
              <a:rPr lang="en-US" b="1" dirty="0" smtClean="0"/>
              <a:t>Testing PHP</a:t>
            </a:r>
          </a:p>
        </p:txBody>
      </p:sp>
      <p:sp>
        <p:nvSpPr>
          <p:cNvPr id="147458" name="Rectangle 2"/>
          <p:cNvSpPr>
            <a:spLocks noGrp="1" noChangeArrowheads="1"/>
          </p:cNvSpPr>
          <p:nvPr>
            <p:ph type="body" sz="half" idx="1"/>
          </p:nvPr>
        </p:nvSpPr>
        <p:spPr>
          <a:xfrm>
            <a:off x="228600" y="1828800"/>
            <a:ext cx="8915400" cy="4800600"/>
          </a:xfrm>
        </p:spPr>
        <p:txBody>
          <a:bodyPr>
            <a:normAutofit lnSpcReduction="10000"/>
          </a:bodyPr>
          <a:lstStyle/>
          <a:p>
            <a:pPr eaLnBrk="1" hangingPunct="1">
              <a:lnSpc>
                <a:spcPct val="130000"/>
              </a:lnSpc>
            </a:pPr>
            <a:r>
              <a:rPr lang="en-US" dirty="0"/>
              <a:t>Take notepad and write following code</a:t>
            </a:r>
          </a:p>
          <a:p>
            <a:pPr marL="119062" indent="0" eaLnBrk="1" hangingPunct="1">
              <a:lnSpc>
                <a:spcPct val="130000"/>
              </a:lnSpc>
              <a:buNone/>
            </a:pPr>
            <a:r>
              <a:rPr lang="en-US" dirty="0" smtClean="0"/>
              <a:t> </a:t>
            </a:r>
            <a:r>
              <a:rPr lang="en-US" b="1" dirty="0" smtClean="0"/>
              <a:t>&lt;?</a:t>
            </a:r>
            <a:r>
              <a:rPr lang="en-US" b="1" dirty="0" err="1"/>
              <a:t>php</a:t>
            </a:r>
            <a:r>
              <a:rPr lang="en-US" b="1" dirty="0"/>
              <a:t> </a:t>
            </a:r>
            <a:r>
              <a:rPr lang="en-US" b="1" dirty="0" err="1"/>
              <a:t>phpinfo</a:t>
            </a:r>
            <a:r>
              <a:rPr lang="en-US" b="1" dirty="0"/>
              <a:t>(); ?&gt; </a:t>
            </a:r>
            <a:r>
              <a:rPr lang="en-US" dirty="0"/>
              <a:t>save this as follows in the web server</a:t>
            </a:r>
          </a:p>
          <a:p>
            <a:pPr marL="119062" indent="0" eaLnBrk="1" hangingPunct="1">
              <a:lnSpc>
                <a:spcPct val="130000"/>
              </a:lnSpc>
              <a:buNone/>
            </a:pPr>
            <a:r>
              <a:rPr lang="en-US" dirty="0" smtClean="0"/>
              <a:t>   </a:t>
            </a:r>
            <a:r>
              <a:rPr lang="en-US" dirty="0"/>
              <a:t>Save as </a:t>
            </a:r>
            <a:r>
              <a:rPr lang="en-US" b="1" dirty="0"/>
              <a:t>c:\ windows\ apache\ </a:t>
            </a:r>
            <a:r>
              <a:rPr lang="en-US" b="1" dirty="0" err="1"/>
              <a:t>hotdocs</a:t>
            </a:r>
            <a:r>
              <a:rPr lang="en-US" b="1" dirty="0"/>
              <a:t>\ </a:t>
            </a:r>
            <a:r>
              <a:rPr lang="en-US" b="1" dirty="0" err="1"/>
              <a:t>info.php</a:t>
            </a:r>
            <a:endParaRPr lang="en-US" b="1" dirty="0"/>
          </a:p>
          <a:p>
            <a:pPr eaLnBrk="1" hangingPunct="1">
              <a:lnSpc>
                <a:spcPct val="130000"/>
              </a:lnSpc>
            </a:pPr>
            <a:r>
              <a:rPr lang="en-US" dirty="0"/>
              <a:t>Access Internet Explorer and  type </a:t>
            </a:r>
            <a:r>
              <a:rPr lang="en-US" b="1" dirty="0"/>
              <a:t>http:\\</a:t>
            </a:r>
            <a:r>
              <a:rPr lang="en-US" b="1" dirty="0" err="1" smtClean="0"/>
              <a:t>localhost</a:t>
            </a:r>
            <a:r>
              <a:rPr lang="en-US" b="1" dirty="0" smtClean="0"/>
              <a:t>\</a:t>
            </a:r>
            <a:r>
              <a:rPr lang="en-US" b="1" dirty="0" err="1" smtClean="0"/>
              <a:t>info.php</a:t>
            </a:r>
            <a:r>
              <a:rPr lang="en-US" b="1" dirty="0"/>
              <a:t> </a:t>
            </a:r>
            <a:r>
              <a:rPr lang="en-US" b="1" dirty="0" smtClean="0"/>
              <a:t> </a:t>
            </a:r>
            <a:r>
              <a:rPr lang="en-US" dirty="0"/>
              <a:t>(display information about php.ini)</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233435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47459"/>
                                        </p:tgtEl>
                                        <p:attrNameLst>
                                          <p:attrName>style.visibility</p:attrName>
                                        </p:attrNameLst>
                                      </p:cBhvr>
                                      <p:to>
                                        <p:strVal val="visible"/>
                                      </p:to>
                                    </p:set>
                                    <p:animEffect transition="in" filter="slide(fromTop)">
                                      <p:cBhvr>
                                        <p:cTn id="7" dur="500"/>
                                        <p:tgtEl>
                                          <p:spTgt spid="147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7458">
                                            <p:txEl>
                                              <p:pRg st="0" end="0"/>
                                            </p:txEl>
                                          </p:spTgt>
                                        </p:tgtEl>
                                        <p:attrNameLst>
                                          <p:attrName>style.visibility</p:attrName>
                                        </p:attrNameLst>
                                      </p:cBhvr>
                                      <p:to>
                                        <p:strVal val="visible"/>
                                      </p:to>
                                    </p:set>
                                    <p:animEffect transition="in" filter="slide(fromBottom)">
                                      <p:cBhvr>
                                        <p:cTn id="12" dur="500"/>
                                        <p:tgtEl>
                                          <p:spTgt spid="1474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7458">
                                            <p:txEl>
                                              <p:pRg st="1" end="1"/>
                                            </p:txEl>
                                          </p:spTgt>
                                        </p:tgtEl>
                                        <p:attrNameLst>
                                          <p:attrName>style.visibility</p:attrName>
                                        </p:attrNameLst>
                                      </p:cBhvr>
                                      <p:to>
                                        <p:strVal val="visible"/>
                                      </p:to>
                                    </p:set>
                                    <p:animEffect transition="in" filter="slide(fromBottom)">
                                      <p:cBhvr>
                                        <p:cTn id="17" dur="500"/>
                                        <p:tgtEl>
                                          <p:spTgt spid="14745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7458">
                                            <p:txEl>
                                              <p:pRg st="2" end="2"/>
                                            </p:txEl>
                                          </p:spTgt>
                                        </p:tgtEl>
                                        <p:attrNameLst>
                                          <p:attrName>style.visibility</p:attrName>
                                        </p:attrNameLst>
                                      </p:cBhvr>
                                      <p:to>
                                        <p:strVal val="visible"/>
                                      </p:to>
                                    </p:set>
                                    <p:animEffect transition="in" filter="slide(fromBottom)">
                                      <p:cBhvr>
                                        <p:cTn id="22" dur="500"/>
                                        <p:tgtEl>
                                          <p:spTgt spid="14745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7458">
                                            <p:txEl>
                                              <p:pRg st="3" end="3"/>
                                            </p:txEl>
                                          </p:spTgt>
                                        </p:tgtEl>
                                        <p:attrNameLst>
                                          <p:attrName>style.visibility</p:attrName>
                                        </p:attrNameLst>
                                      </p:cBhvr>
                                      <p:to>
                                        <p:strVal val="visible"/>
                                      </p:to>
                                    </p:set>
                                    <p:animEffect transition="in" filter="slide(fromBottom)">
                                      <p:cBhvr>
                                        <p:cTn id="27" dur="500"/>
                                        <p:tgtEl>
                                          <p:spTgt spid="147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autoUpdateAnimBg="0"/>
      <p:bldP spid="14745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is MySQL?</a:t>
            </a:r>
            <a:endParaRPr lang="en-US" dirty="0"/>
          </a:p>
        </p:txBody>
      </p:sp>
      <p:sp>
        <p:nvSpPr>
          <p:cNvPr id="11267" name="Content Placeholder 2"/>
          <p:cNvSpPr>
            <a:spLocks noGrp="1"/>
          </p:cNvSpPr>
          <p:nvPr>
            <p:ph idx="1"/>
          </p:nvPr>
        </p:nvSpPr>
        <p:spPr/>
        <p:txBody>
          <a:bodyPr/>
          <a:lstStyle/>
          <a:p>
            <a:pPr eaLnBrk="1" hangingPunct="1"/>
            <a:r>
              <a:rPr lang="en-US" dirty="0" smtClean="0"/>
              <a:t>MySQL is a database server </a:t>
            </a:r>
          </a:p>
          <a:p>
            <a:pPr eaLnBrk="1" hangingPunct="1"/>
            <a:r>
              <a:rPr lang="en-US" dirty="0" smtClean="0"/>
              <a:t>MySQL is ideal for both small and large applications </a:t>
            </a:r>
          </a:p>
          <a:p>
            <a:pPr eaLnBrk="1" hangingPunct="1"/>
            <a:r>
              <a:rPr lang="en-US" dirty="0" smtClean="0"/>
              <a:t>MySQL supports standard SQL </a:t>
            </a:r>
          </a:p>
          <a:p>
            <a:pPr eaLnBrk="1" hangingPunct="1"/>
            <a:r>
              <a:rPr lang="en-US" dirty="0" smtClean="0"/>
              <a:t>MySQL compiles on a number of platforms </a:t>
            </a:r>
          </a:p>
          <a:p>
            <a:pPr eaLnBrk="1" hangingPunct="1"/>
            <a:r>
              <a:rPr lang="en-US" dirty="0" smtClean="0"/>
              <a:t>MySQL is free to download and use </a:t>
            </a:r>
          </a:p>
          <a:p>
            <a:pPr eaLnBrk="1" hangingPunct="1">
              <a:buFont typeface="Wingdings 2" pitchFamily="18" charset="2"/>
              <a:buNone/>
            </a:pPr>
            <a:endParaRPr lang="en-US" dirty="0" smtClean="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7820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PHP + MySQL</a:t>
            </a:r>
            <a:endParaRPr lang="en-US" dirty="0"/>
          </a:p>
        </p:txBody>
      </p:sp>
      <p:sp>
        <p:nvSpPr>
          <p:cNvPr id="12291" name="Content Placeholder 2"/>
          <p:cNvSpPr>
            <a:spLocks noGrp="1"/>
          </p:cNvSpPr>
          <p:nvPr>
            <p:ph idx="1"/>
          </p:nvPr>
        </p:nvSpPr>
        <p:spPr/>
        <p:txBody>
          <a:bodyPr/>
          <a:lstStyle/>
          <a:p>
            <a:pPr eaLnBrk="1" hangingPunct="1"/>
            <a:r>
              <a:rPr lang="en-US" smtClean="0"/>
              <a:t>PHP combined with MySQL are cross-platform (you can develop in Windows and serve on a Unix platform) </a:t>
            </a:r>
          </a:p>
        </p:txBody>
      </p:sp>
      <p:pic>
        <p:nvPicPr>
          <p:cNvPr id="4" name="Picture 3" descr="php.gif"/>
          <p:cNvPicPr>
            <a:picLocks noChangeAspect="1"/>
          </p:cNvPicPr>
          <p:nvPr/>
        </p:nvPicPr>
        <p:blipFill>
          <a:blip r:embed="rId2"/>
          <a:stretch>
            <a:fillRect/>
          </a:stretch>
        </p:blipFill>
        <p:spPr>
          <a:xfrm>
            <a:off x="1573597" y="3836183"/>
            <a:ext cx="1825388" cy="1019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apache_pb.gif"/>
          <p:cNvPicPr>
            <a:picLocks noChangeAspect="1"/>
          </p:cNvPicPr>
          <p:nvPr/>
        </p:nvPicPr>
        <p:blipFill>
          <a:blip r:embed="rId3"/>
          <a:stretch>
            <a:fillRect/>
          </a:stretch>
        </p:blipFill>
        <p:spPr>
          <a:xfrm>
            <a:off x="4191000" y="4345771"/>
            <a:ext cx="3276600" cy="4048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0762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7" name="Rectangle 3"/>
          <p:cNvSpPr>
            <a:spLocks noGrp="1" noChangeArrowheads="1"/>
          </p:cNvSpPr>
          <p:nvPr>
            <p:ph type="title"/>
          </p:nvPr>
        </p:nvSpPr>
        <p:spPr>
          <a:xfrm>
            <a:off x="457200" y="457200"/>
            <a:ext cx="8458200" cy="762000"/>
          </a:xfrm>
        </p:spPr>
        <p:txBody>
          <a:bodyPr>
            <a:normAutofit/>
          </a:bodyPr>
          <a:lstStyle/>
          <a:p>
            <a:pPr eaLnBrk="1" hangingPunct="1">
              <a:defRPr/>
            </a:pPr>
            <a:r>
              <a:rPr lang="en-US" b="1" dirty="0" smtClean="0"/>
              <a:t>Configuring of MySQL in PHP</a:t>
            </a:r>
          </a:p>
        </p:txBody>
      </p:sp>
      <p:sp>
        <p:nvSpPr>
          <p:cNvPr id="159746" name="Rectangle 2"/>
          <p:cNvSpPr>
            <a:spLocks noGrp="1" noChangeArrowheads="1"/>
          </p:cNvSpPr>
          <p:nvPr>
            <p:ph type="body" sz="half" idx="1"/>
          </p:nvPr>
        </p:nvSpPr>
        <p:spPr>
          <a:xfrm>
            <a:off x="152400" y="1752600"/>
            <a:ext cx="9144000" cy="4114800"/>
          </a:xfrm>
        </p:spPr>
        <p:txBody>
          <a:bodyPr>
            <a:normAutofit fontScale="92500" lnSpcReduction="20000"/>
          </a:bodyPr>
          <a:lstStyle/>
          <a:p>
            <a:pPr eaLnBrk="1" hangingPunct="1">
              <a:lnSpc>
                <a:spcPct val="130000"/>
              </a:lnSpc>
              <a:buFont typeface="Wingdings" pitchFamily="2" charset="2"/>
              <a:buChar char="v"/>
            </a:pPr>
            <a:r>
              <a:rPr lang="en-US" dirty="0"/>
              <a:t>Double click on php.ini file and see windows extensions uncomment </a:t>
            </a:r>
            <a:r>
              <a:rPr lang="en-US" dirty="0" err="1"/>
              <a:t>php-mysql.dill</a:t>
            </a:r>
            <a:r>
              <a:rPr lang="en-US" dirty="0"/>
              <a:t> line.</a:t>
            </a:r>
          </a:p>
          <a:p>
            <a:pPr eaLnBrk="1" hangingPunct="1">
              <a:lnSpc>
                <a:spcPct val="130000"/>
              </a:lnSpc>
              <a:buFont typeface="Wingdings" pitchFamily="2" charset="2"/>
              <a:buChar char="v"/>
            </a:pPr>
            <a:r>
              <a:rPr lang="en-US" dirty="0"/>
              <a:t>Copy </a:t>
            </a:r>
            <a:r>
              <a:rPr lang="en-US" dirty="0" err="1"/>
              <a:t>php-mysql.dill</a:t>
            </a:r>
            <a:r>
              <a:rPr lang="en-US" dirty="0"/>
              <a:t> file in </a:t>
            </a:r>
            <a:r>
              <a:rPr lang="en-US" dirty="0" err="1"/>
              <a:t>ext</a:t>
            </a:r>
            <a:r>
              <a:rPr lang="en-US" dirty="0"/>
              <a:t> folder in </a:t>
            </a:r>
            <a:r>
              <a:rPr lang="en-US" dirty="0" err="1"/>
              <a:t>php</a:t>
            </a:r>
            <a:r>
              <a:rPr lang="en-US" dirty="0"/>
              <a:t> folder and paste in </a:t>
            </a:r>
            <a:r>
              <a:rPr lang="en-US" dirty="0" err="1"/>
              <a:t>php</a:t>
            </a:r>
            <a:r>
              <a:rPr lang="en-US" dirty="0"/>
              <a:t> folder.</a:t>
            </a:r>
          </a:p>
          <a:p>
            <a:pPr eaLnBrk="1" hangingPunct="1">
              <a:lnSpc>
                <a:spcPct val="130000"/>
              </a:lnSpc>
              <a:buFont typeface="Wingdings" pitchFamily="2" charset="2"/>
              <a:buChar char="v"/>
            </a:pPr>
            <a:r>
              <a:rPr lang="en-US" dirty="0"/>
              <a:t>Copy </a:t>
            </a:r>
            <a:r>
              <a:rPr lang="en-US" dirty="0" err="1"/>
              <a:t>libmysql.dill</a:t>
            </a:r>
            <a:r>
              <a:rPr lang="en-US" dirty="0"/>
              <a:t> and </a:t>
            </a:r>
            <a:r>
              <a:rPr lang="en-US" dirty="0" err="1"/>
              <a:t>php-mysql.dill</a:t>
            </a:r>
            <a:r>
              <a:rPr lang="en-US" dirty="0"/>
              <a:t> and paste it in windows\system32</a:t>
            </a:r>
          </a:p>
          <a:p>
            <a:pPr eaLnBrk="1" hangingPunct="1">
              <a:lnSpc>
                <a:spcPct val="130000"/>
              </a:lnSpc>
              <a:buFont typeface="Wingdings" pitchFamily="2" charset="2"/>
              <a:buChar char="v"/>
            </a:pPr>
            <a:r>
              <a:rPr lang="en-US" dirty="0"/>
              <a:t>If </a:t>
            </a:r>
            <a:r>
              <a:rPr lang="en-US" dirty="0" err="1"/>
              <a:t>mysql</a:t>
            </a:r>
            <a:r>
              <a:rPr lang="en-US" dirty="0"/>
              <a:t> not working restart the web server.</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053955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59747"/>
                                        </p:tgtEl>
                                        <p:attrNameLst>
                                          <p:attrName>style.visibility</p:attrName>
                                        </p:attrNameLst>
                                      </p:cBhvr>
                                      <p:to>
                                        <p:strVal val="visible"/>
                                      </p:to>
                                    </p:set>
                                    <p:animEffect transition="in" filter="slide(fromTop)">
                                      <p:cBhvr>
                                        <p:cTn id="7" dur="500"/>
                                        <p:tgtEl>
                                          <p:spTgt spid="159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9746">
                                            <p:txEl>
                                              <p:pRg st="0" end="0"/>
                                            </p:txEl>
                                          </p:spTgt>
                                        </p:tgtEl>
                                        <p:attrNameLst>
                                          <p:attrName>style.visibility</p:attrName>
                                        </p:attrNameLst>
                                      </p:cBhvr>
                                      <p:to>
                                        <p:strVal val="visible"/>
                                      </p:to>
                                    </p:set>
                                    <p:animEffect transition="in" filter="slide(fromBottom)">
                                      <p:cBhvr>
                                        <p:cTn id="12" dur="500"/>
                                        <p:tgtEl>
                                          <p:spTgt spid="15974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9746">
                                            <p:txEl>
                                              <p:pRg st="1" end="1"/>
                                            </p:txEl>
                                          </p:spTgt>
                                        </p:tgtEl>
                                        <p:attrNameLst>
                                          <p:attrName>style.visibility</p:attrName>
                                        </p:attrNameLst>
                                      </p:cBhvr>
                                      <p:to>
                                        <p:strVal val="visible"/>
                                      </p:to>
                                    </p:set>
                                    <p:animEffect transition="in" filter="slide(fromBottom)">
                                      <p:cBhvr>
                                        <p:cTn id="17" dur="500"/>
                                        <p:tgtEl>
                                          <p:spTgt spid="15974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9746">
                                            <p:txEl>
                                              <p:pRg st="2" end="2"/>
                                            </p:txEl>
                                          </p:spTgt>
                                        </p:tgtEl>
                                        <p:attrNameLst>
                                          <p:attrName>style.visibility</p:attrName>
                                        </p:attrNameLst>
                                      </p:cBhvr>
                                      <p:to>
                                        <p:strVal val="visible"/>
                                      </p:to>
                                    </p:set>
                                    <p:animEffect transition="in" filter="slide(fromBottom)">
                                      <p:cBhvr>
                                        <p:cTn id="22" dur="500"/>
                                        <p:tgtEl>
                                          <p:spTgt spid="15974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9746">
                                            <p:txEl>
                                              <p:pRg st="3" end="3"/>
                                            </p:txEl>
                                          </p:spTgt>
                                        </p:tgtEl>
                                        <p:attrNameLst>
                                          <p:attrName>style.visibility</p:attrName>
                                        </p:attrNameLst>
                                      </p:cBhvr>
                                      <p:to>
                                        <p:strVal val="visible"/>
                                      </p:to>
                                    </p:set>
                                    <p:animEffect transition="in" filter="slide(fromBottom)">
                                      <p:cBhvr>
                                        <p:cTn id="27" dur="500"/>
                                        <p:tgtEl>
                                          <p:spTgt spid="1597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autoUpdateAnimBg="0"/>
      <p:bldP spid="15974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4000" b="1" smtClean="0"/>
              <a:t/>
            </a:r>
            <a:br>
              <a:rPr lang="en-US" sz="4000" b="1" smtClean="0"/>
            </a:br>
            <a:r>
              <a:rPr lang="en-US" sz="4000" b="1" smtClean="0"/>
              <a:t>Server-side Scripting</a:t>
            </a:r>
            <a:br>
              <a:rPr lang="en-US" sz="4000" b="1" smtClean="0"/>
            </a:br>
            <a:endParaRPr lang="en-US" sz="4000" b="1" smtClean="0"/>
          </a:p>
        </p:txBody>
      </p:sp>
      <p:sp>
        <p:nvSpPr>
          <p:cNvPr id="5123" name="Rectangle 3"/>
          <p:cNvSpPr>
            <a:spLocks noGrp="1" noChangeArrowheads="1"/>
          </p:cNvSpPr>
          <p:nvPr>
            <p:ph idx="1"/>
          </p:nvPr>
        </p:nvSpPr>
        <p:spPr/>
        <p:txBody>
          <a:bodyPr/>
          <a:lstStyle/>
          <a:p>
            <a:pPr eaLnBrk="1" hangingPunct="1">
              <a:lnSpc>
                <a:spcPct val="90000"/>
              </a:lnSpc>
            </a:pPr>
            <a:r>
              <a:rPr lang="en-US" smtClean="0"/>
              <a:t>Server-side scripting is a web server technology in which a user's request is fulfilled by running a script directly on the Web server to generate dynamic HTML pages.</a:t>
            </a:r>
          </a:p>
          <a:p>
            <a:pPr eaLnBrk="1" hangingPunct="1">
              <a:lnSpc>
                <a:spcPct val="90000"/>
              </a:lnSpc>
            </a:pPr>
            <a:r>
              <a:rPr lang="en-US" smtClean="0"/>
              <a:t>Server-side scripting enables the ability to highly customize the response based on the user's requirements, access rights, or queries into data stores.</a:t>
            </a:r>
          </a:p>
        </p:txBody>
      </p:sp>
    </p:spTree>
    <p:extLst>
      <p:ext uri="{BB962C8B-B14F-4D97-AF65-F5344CB8AC3E}">
        <p14:creationId xmlns:p14="http://schemas.microsoft.com/office/powerpoint/2010/main" val="1363796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7" name="Rectangle 3"/>
          <p:cNvSpPr>
            <a:spLocks noGrp="1" noChangeArrowheads="1"/>
          </p:cNvSpPr>
          <p:nvPr>
            <p:ph type="title"/>
          </p:nvPr>
        </p:nvSpPr>
        <p:spPr>
          <a:xfrm>
            <a:off x="1143000" y="457200"/>
            <a:ext cx="7772400" cy="762000"/>
          </a:xfrm>
        </p:spPr>
        <p:txBody>
          <a:bodyPr>
            <a:normAutofit/>
          </a:bodyPr>
          <a:lstStyle/>
          <a:p>
            <a:pPr algn="ctr" eaLnBrk="1" hangingPunct="1">
              <a:defRPr/>
            </a:pPr>
            <a:r>
              <a:rPr lang="en-US" b="1" smtClean="0"/>
              <a:t>Apache benefit</a:t>
            </a:r>
          </a:p>
        </p:txBody>
      </p:sp>
      <p:sp>
        <p:nvSpPr>
          <p:cNvPr id="149506" name="Rectangle 2"/>
          <p:cNvSpPr>
            <a:spLocks noGrp="1" noChangeArrowheads="1"/>
          </p:cNvSpPr>
          <p:nvPr>
            <p:ph type="body" sz="half" idx="1"/>
          </p:nvPr>
        </p:nvSpPr>
        <p:spPr>
          <a:xfrm>
            <a:off x="152400" y="1371600"/>
            <a:ext cx="8991600" cy="5105400"/>
          </a:xfrm>
        </p:spPr>
        <p:txBody>
          <a:bodyPr/>
          <a:lstStyle/>
          <a:p>
            <a:pPr eaLnBrk="1" hangingPunct="1">
              <a:lnSpc>
                <a:spcPct val="130000"/>
              </a:lnSpc>
              <a:buFont typeface="Wingdings" pitchFamily="2" charset="2"/>
              <a:buChar char="q"/>
              <a:defRPr/>
            </a:pPr>
            <a:r>
              <a:rPr lang="en-US" sz="1800" dirty="0" smtClean="0">
                <a:effectLst/>
              </a:rPr>
              <a:t> </a:t>
            </a:r>
            <a:r>
              <a:rPr lang="en-US" sz="1800" b="1" dirty="0" smtClean="0">
                <a:effectLst/>
              </a:rPr>
              <a:t>Apache is well supported</a:t>
            </a:r>
            <a:r>
              <a:rPr lang="en-US" sz="1800" dirty="0" smtClean="0">
                <a:effectLst/>
              </a:rPr>
              <a:t> - Apache is free and available 24 hours a day via Internet </a:t>
            </a:r>
          </a:p>
          <a:p>
            <a:pPr eaLnBrk="1" hangingPunct="1">
              <a:lnSpc>
                <a:spcPct val="130000"/>
              </a:lnSpc>
              <a:buFont typeface="Wingdings" pitchFamily="2" charset="2"/>
              <a:buChar char="q"/>
              <a:defRPr/>
            </a:pPr>
            <a:r>
              <a:rPr lang="en-US" sz="1800" dirty="0" smtClean="0">
                <a:effectLst/>
              </a:rPr>
              <a:t> </a:t>
            </a:r>
            <a:r>
              <a:rPr lang="en-US" sz="1800" b="1" dirty="0" smtClean="0">
                <a:effectLst/>
              </a:rPr>
              <a:t>Apache is multi-platform</a:t>
            </a:r>
            <a:r>
              <a:rPr lang="en-US" sz="1800" dirty="0" smtClean="0">
                <a:effectLst/>
              </a:rPr>
              <a:t> - Apache can run on virtually any hardware platform (from PCs to mainframes), and almost any operating system, such as Linux, Windows etc.</a:t>
            </a:r>
          </a:p>
          <a:p>
            <a:pPr eaLnBrk="1" hangingPunct="1">
              <a:lnSpc>
                <a:spcPct val="130000"/>
              </a:lnSpc>
              <a:buFont typeface="Wingdings" pitchFamily="2" charset="2"/>
              <a:buChar char="q"/>
              <a:defRPr/>
            </a:pPr>
            <a:r>
              <a:rPr lang="en-US" sz="1800" dirty="0" smtClean="0">
                <a:effectLst/>
              </a:rPr>
              <a:t> </a:t>
            </a:r>
            <a:r>
              <a:rPr lang="en-US" sz="1800" b="1" dirty="0" smtClean="0">
                <a:effectLst/>
              </a:rPr>
              <a:t>Apache is secure</a:t>
            </a:r>
            <a:r>
              <a:rPr lang="en-US" sz="1800" dirty="0" smtClean="0">
                <a:effectLst/>
              </a:rPr>
              <a:t> - security holes are rare but when they exist they are discovered and fixed quickly </a:t>
            </a:r>
          </a:p>
          <a:p>
            <a:pPr eaLnBrk="1" hangingPunct="1">
              <a:lnSpc>
                <a:spcPct val="130000"/>
              </a:lnSpc>
              <a:buFont typeface="Wingdings" pitchFamily="2" charset="2"/>
              <a:buChar char="q"/>
              <a:defRPr/>
            </a:pPr>
            <a:r>
              <a:rPr lang="en-US" sz="1800" b="1" dirty="0" smtClean="0">
                <a:effectLst/>
              </a:rPr>
              <a:t>Apache is extensible</a:t>
            </a:r>
            <a:r>
              <a:rPr lang="en-US" sz="1800" dirty="0" smtClean="0">
                <a:effectLst/>
              </a:rPr>
              <a:t> - anyone can write modules that easily plug in to Apache. anyone with programming skills can write the modules you need.</a:t>
            </a:r>
          </a:p>
          <a:p>
            <a:pPr eaLnBrk="1" hangingPunct="1">
              <a:lnSpc>
                <a:spcPct val="130000"/>
              </a:lnSpc>
              <a:buFont typeface="Wingdings" pitchFamily="2" charset="2"/>
              <a:buChar char="q"/>
              <a:defRPr/>
            </a:pPr>
            <a:r>
              <a:rPr lang="en-US" sz="1800" dirty="0" smtClean="0">
                <a:effectLst/>
              </a:rPr>
              <a:t> </a:t>
            </a:r>
            <a:r>
              <a:rPr lang="en-US" sz="1800" b="1" dirty="0" smtClean="0">
                <a:effectLst/>
              </a:rPr>
              <a:t>Apache is database-friendly</a:t>
            </a:r>
            <a:r>
              <a:rPr lang="en-US" sz="1800" dirty="0" smtClean="0">
                <a:effectLst/>
              </a:rPr>
              <a:t> - you can interface Apache with virtually any commercial database, such as Oracle, Sybase, DB2, and Informix, as well as free databases such as MySQL and </a:t>
            </a:r>
            <a:r>
              <a:rPr lang="en-US" sz="1800" dirty="0" err="1" smtClean="0">
                <a:effectLst/>
              </a:rPr>
              <a:t>Postgres</a:t>
            </a:r>
            <a:r>
              <a:rPr lang="en-US" sz="1800" dirty="0" smtClean="0">
                <a:effectLst/>
              </a:rPr>
              <a:t>. </a:t>
            </a:r>
          </a:p>
          <a:p>
            <a:pPr eaLnBrk="1" hangingPunct="1">
              <a:lnSpc>
                <a:spcPct val="130000"/>
              </a:lnSpc>
              <a:buFont typeface="Wingdings" pitchFamily="2" charset="2"/>
              <a:buChar char="q"/>
              <a:defRPr/>
            </a:pPr>
            <a:r>
              <a:rPr lang="en-US" sz="1800" b="1" dirty="0" smtClean="0">
                <a:effectLst/>
              </a:rPr>
              <a:t>Apache is hardware-friendly</a:t>
            </a:r>
            <a:r>
              <a:rPr lang="en-US" sz="1800" dirty="0" smtClean="0">
                <a:effectLst/>
              </a:rPr>
              <a:t> - Apache generally consumes far fewer hardware resources that commercial web servers. </a:t>
            </a:r>
          </a:p>
          <a:p>
            <a:pPr eaLnBrk="1" hangingPunct="1">
              <a:lnSpc>
                <a:spcPct val="130000"/>
              </a:lnSpc>
              <a:buFont typeface="Wingdings" pitchFamily="2" charset="2"/>
              <a:buChar char="q"/>
              <a:defRPr/>
            </a:pPr>
            <a:r>
              <a:rPr lang="en-US" sz="1800" b="1" dirty="0" smtClean="0">
                <a:effectLst/>
              </a:rPr>
              <a:t>No Microsoft Viruses</a:t>
            </a:r>
            <a:r>
              <a:rPr lang="en-US" sz="1800" dirty="0" smtClean="0">
                <a:effectLst/>
              </a:rPr>
              <a:t> - Apache is immune viruses that target at Microsoft Web servers.</a:t>
            </a:r>
            <a:r>
              <a:rPr lang="en-US" sz="1800" dirty="0" smtClean="0"/>
              <a:t> </a:t>
            </a:r>
            <a:endParaRPr lang="en-US" sz="1800" dirty="0" smtClean="0">
              <a:effectLst/>
            </a:endParaRPr>
          </a:p>
          <a:p>
            <a:pPr eaLnBrk="1" hangingPunct="1">
              <a:lnSpc>
                <a:spcPct val="130000"/>
              </a:lnSpc>
              <a:buFontTx/>
              <a:buNone/>
              <a:defRPr/>
            </a:pPr>
            <a:endParaRPr lang="en-US" sz="1600" i="1" dirty="0" smtClean="0">
              <a:effectLst/>
            </a:endParaRP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671121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49507"/>
                                        </p:tgtEl>
                                        <p:attrNameLst>
                                          <p:attrName>style.visibility</p:attrName>
                                        </p:attrNameLst>
                                      </p:cBhvr>
                                      <p:to>
                                        <p:strVal val="visible"/>
                                      </p:to>
                                    </p:set>
                                    <p:animEffect transition="in" filter="slide(fromTop)">
                                      <p:cBhvr>
                                        <p:cTn id="7" dur="500"/>
                                        <p:tgtEl>
                                          <p:spTgt spid="149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9506">
                                            <p:txEl>
                                              <p:pRg st="0" end="0"/>
                                            </p:txEl>
                                          </p:spTgt>
                                        </p:tgtEl>
                                        <p:attrNameLst>
                                          <p:attrName>style.visibility</p:attrName>
                                        </p:attrNameLst>
                                      </p:cBhvr>
                                      <p:to>
                                        <p:strVal val="visible"/>
                                      </p:to>
                                    </p:set>
                                    <p:animEffect transition="in" filter="slide(fromBottom)">
                                      <p:cBhvr>
                                        <p:cTn id="12" dur="500"/>
                                        <p:tgtEl>
                                          <p:spTgt spid="1495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9506">
                                            <p:txEl>
                                              <p:pRg st="1" end="1"/>
                                            </p:txEl>
                                          </p:spTgt>
                                        </p:tgtEl>
                                        <p:attrNameLst>
                                          <p:attrName>style.visibility</p:attrName>
                                        </p:attrNameLst>
                                      </p:cBhvr>
                                      <p:to>
                                        <p:strVal val="visible"/>
                                      </p:to>
                                    </p:set>
                                    <p:animEffect transition="in" filter="slide(fromBottom)">
                                      <p:cBhvr>
                                        <p:cTn id="17" dur="500"/>
                                        <p:tgtEl>
                                          <p:spTgt spid="14950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9506">
                                            <p:txEl>
                                              <p:pRg st="2" end="2"/>
                                            </p:txEl>
                                          </p:spTgt>
                                        </p:tgtEl>
                                        <p:attrNameLst>
                                          <p:attrName>style.visibility</p:attrName>
                                        </p:attrNameLst>
                                      </p:cBhvr>
                                      <p:to>
                                        <p:strVal val="visible"/>
                                      </p:to>
                                    </p:set>
                                    <p:animEffect transition="in" filter="slide(fromBottom)">
                                      <p:cBhvr>
                                        <p:cTn id="22" dur="500"/>
                                        <p:tgtEl>
                                          <p:spTgt spid="14950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9506">
                                            <p:txEl>
                                              <p:pRg st="3" end="3"/>
                                            </p:txEl>
                                          </p:spTgt>
                                        </p:tgtEl>
                                        <p:attrNameLst>
                                          <p:attrName>style.visibility</p:attrName>
                                        </p:attrNameLst>
                                      </p:cBhvr>
                                      <p:to>
                                        <p:strVal val="visible"/>
                                      </p:to>
                                    </p:set>
                                    <p:animEffect transition="in" filter="slide(fromBottom)">
                                      <p:cBhvr>
                                        <p:cTn id="27" dur="500"/>
                                        <p:tgtEl>
                                          <p:spTgt spid="14950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49506">
                                            <p:txEl>
                                              <p:pRg st="4" end="4"/>
                                            </p:txEl>
                                          </p:spTgt>
                                        </p:tgtEl>
                                        <p:attrNameLst>
                                          <p:attrName>style.visibility</p:attrName>
                                        </p:attrNameLst>
                                      </p:cBhvr>
                                      <p:to>
                                        <p:strVal val="visible"/>
                                      </p:to>
                                    </p:set>
                                    <p:animEffect transition="in" filter="slide(fromBottom)">
                                      <p:cBhvr>
                                        <p:cTn id="32" dur="500"/>
                                        <p:tgtEl>
                                          <p:spTgt spid="14950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49506">
                                            <p:txEl>
                                              <p:pRg st="5" end="5"/>
                                            </p:txEl>
                                          </p:spTgt>
                                        </p:tgtEl>
                                        <p:attrNameLst>
                                          <p:attrName>style.visibility</p:attrName>
                                        </p:attrNameLst>
                                      </p:cBhvr>
                                      <p:to>
                                        <p:strVal val="visible"/>
                                      </p:to>
                                    </p:set>
                                    <p:animEffect transition="in" filter="slide(fromBottom)">
                                      <p:cBhvr>
                                        <p:cTn id="37" dur="500"/>
                                        <p:tgtEl>
                                          <p:spTgt spid="14950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49506">
                                            <p:txEl>
                                              <p:pRg st="6" end="6"/>
                                            </p:txEl>
                                          </p:spTgt>
                                        </p:tgtEl>
                                        <p:attrNameLst>
                                          <p:attrName>style.visibility</p:attrName>
                                        </p:attrNameLst>
                                      </p:cBhvr>
                                      <p:to>
                                        <p:strVal val="visible"/>
                                      </p:to>
                                    </p:set>
                                    <p:animEffect transition="in" filter="slide(fromBottom)">
                                      <p:cBhvr>
                                        <p:cTn id="42" dur="500"/>
                                        <p:tgtEl>
                                          <p:spTgt spid="1495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autoUpdateAnimBg="0"/>
      <p:bldP spid="14950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5" name="Rectangle 3"/>
          <p:cNvSpPr>
            <a:spLocks noGrp="1" noChangeArrowheads="1"/>
          </p:cNvSpPr>
          <p:nvPr>
            <p:ph type="title"/>
          </p:nvPr>
        </p:nvSpPr>
        <p:spPr>
          <a:xfrm>
            <a:off x="1143000" y="457200"/>
            <a:ext cx="7772400" cy="762000"/>
          </a:xfrm>
        </p:spPr>
        <p:txBody>
          <a:bodyPr>
            <a:normAutofit/>
          </a:bodyPr>
          <a:lstStyle/>
          <a:p>
            <a:pPr algn="ctr" eaLnBrk="1" hangingPunct="1">
              <a:defRPr/>
            </a:pPr>
            <a:r>
              <a:rPr lang="en-US" b="1" smtClean="0"/>
              <a:t>MySQL benefit</a:t>
            </a:r>
          </a:p>
        </p:txBody>
      </p:sp>
      <p:sp>
        <p:nvSpPr>
          <p:cNvPr id="161794" name="Rectangle 2"/>
          <p:cNvSpPr>
            <a:spLocks noGrp="1" noChangeArrowheads="1"/>
          </p:cNvSpPr>
          <p:nvPr>
            <p:ph type="body" sz="half" idx="1"/>
          </p:nvPr>
        </p:nvSpPr>
        <p:spPr>
          <a:xfrm>
            <a:off x="152400" y="1752600"/>
            <a:ext cx="8991600" cy="5029200"/>
          </a:xfrm>
        </p:spPr>
        <p:txBody>
          <a:bodyPr/>
          <a:lstStyle/>
          <a:p>
            <a:pPr eaLnBrk="1" hangingPunct="1">
              <a:buFont typeface="Wingdings" pitchFamily="2" charset="2"/>
              <a:buChar char="q"/>
            </a:pPr>
            <a:r>
              <a:rPr lang="en-GB" sz="2800" dirty="0" smtClean="0">
                <a:effectLst/>
              </a:rPr>
              <a:t>One of the most used open source database in the world. </a:t>
            </a:r>
          </a:p>
          <a:p>
            <a:pPr eaLnBrk="1" hangingPunct="1">
              <a:buFont typeface="Wingdings" pitchFamily="2" charset="2"/>
              <a:buChar char="q"/>
            </a:pPr>
            <a:r>
              <a:rPr lang="en-GB" sz="2800" dirty="0" smtClean="0">
                <a:effectLst/>
              </a:rPr>
              <a:t>Capacity to handle 50,000,000+ records. </a:t>
            </a:r>
            <a:endParaRPr lang="en-US" sz="2800" dirty="0" smtClean="0">
              <a:effectLst/>
            </a:endParaRPr>
          </a:p>
          <a:p>
            <a:pPr eaLnBrk="1" hangingPunct="1">
              <a:buFont typeface="Wingdings" pitchFamily="2" charset="2"/>
              <a:buChar char="q"/>
            </a:pPr>
            <a:r>
              <a:rPr lang="en-GB" sz="2800" dirty="0" smtClean="0">
                <a:effectLst/>
              </a:rPr>
              <a:t>Very fast command execution, perhaps the fastest to be found on the market</a:t>
            </a:r>
          </a:p>
          <a:p>
            <a:pPr eaLnBrk="1" hangingPunct="1">
              <a:buFont typeface="Wingdings" pitchFamily="2" charset="2"/>
              <a:buChar char="q"/>
            </a:pPr>
            <a:r>
              <a:rPr lang="en-GB" sz="2800" dirty="0" smtClean="0">
                <a:effectLst/>
              </a:rPr>
              <a:t>Flexible and secure password system to protect your data - powerful security system  </a:t>
            </a:r>
          </a:p>
          <a:p>
            <a:pPr eaLnBrk="1" hangingPunct="1">
              <a:buFont typeface="Wingdings" pitchFamily="2" charset="2"/>
              <a:buChar char="q"/>
            </a:pPr>
            <a:r>
              <a:rPr lang="en-GB" sz="2800" dirty="0" smtClean="0">
                <a:effectLst/>
              </a:rPr>
              <a:t>Fast, reliable, easy to use, </a:t>
            </a:r>
          </a:p>
          <a:p>
            <a:pPr eaLnBrk="1" hangingPunct="1">
              <a:buFont typeface="Wingdings" pitchFamily="2" charset="2"/>
              <a:buChar char="q"/>
            </a:pPr>
            <a:r>
              <a:rPr lang="en-GB" sz="2800" dirty="0" smtClean="0">
                <a:effectLst/>
              </a:rPr>
              <a:t>On-line help facility </a:t>
            </a:r>
          </a:p>
          <a:p>
            <a:pPr eaLnBrk="1" hangingPunct="1">
              <a:buFont typeface="Wingdings" pitchFamily="2" charset="2"/>
              <a:buChar char="q"/>
            </a:pPr>
            <a:r>
              <a:rPr lang="en-GB" sz="2800" dirty="0" smtClean="0">
                <a:effectLst/>
              </a:rPr>
              <a:t>Comes with a source code </a:t>
            </a:r>
            <a:endParaRPr lang="en-US" sz="2800" dirty="0" smtClean="0">
              <a:effectLst/>
            </a:endParaRPr>
          </a:p>
          <a:p>
            <a:pPr eaLnBrk="1" hangingPunct="1">
              <a:buFont typeface="Wingdings" pitchFamily="2" charset="2"/>
              <a:buChar char="q"/>
            </a:pPr>
            <a:r>
              <a:rPr lang="en-US" sz="2800" dirty="0" smtClean="0">
                <a:effectLst/>
              </a:rPr>
              <a:t>Multi-User and works on Several Platforms</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416529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61795"/>
                                        </p:tgtEl>
                                        <p:attrNameLst>
                                          <p:attrName>style.visibility</p:attrName>
                                        </p:attrNameLst>
                                      </p:cBhvr>
                                      <p:to>
                                        <p:strVal val="visible"/>
                                      </p:to>
                                    </p:set>
                                    <p:animEffect transition="in" filter="slide(fromTop)">
                                      <p:cBhvr>
                                        <p:cTn id="7" dur="500"/>
                                        <p:tgtEl>
                                          <p:spTgt spid="161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1794">
                                            <p:txEl>
                                              <p:pRg st="0" end="0"/>
                                            </p:txEl>
                                          </p:spTgt>
                                        </p:tgtEl>
                                        <p:attrNameLst>
                                          <p:attrName>style.visibility</p:attrName>
                                        </p:attrNameLst>
                                      </p:cBhvr>
                                      <p:to>
                                        <p:strVal val="visible"/>
                                      </p:to>
                                    </p:set>
                                    <p:animEffect transition="in" filter="slide(fromBottom)">
                                      <p:cBhvr>
                                        <p:cTn id="12" dur="500"/>
                                        <p:tgtEl>
                                          <p:spTgt spid="16179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61794">
                                            <p:txEl>
                                              <p:pRg st="1" end="1"/>
                                            </p:txEl>
                                          </p:spTgt>
                                        </p:tgtEl>
                                        <p:attrNameLst>
                                          <p:attrName>style.visibility</p:attrName>
                                        </p:attrNameLst>
                                      </p:cBhvr>
                                      <p:to>
                                        <p:strVal val="visible"/>
                                      </p:to>
                                    </p:set>
                                    <p:animEffect transition="in" filter="slide(fromBottom)">
                                      <p:cBhvr>
                                        <p:cTn id="17" dur="500"/>
                                        <p:tgtEl>
                                          <p:spTgt spid="16179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1794">
                                            <p:txEl>
                                              <p:pRg st="2" end="2"/>
                                            </p:txEl>
                                          </p:spTgt>
                                        </p:tgtEl>
                                        <p:attrNameLst>
                                          <p:attrName>style.visibility</p:attrName>
                                        </p:attrNameLst>
                                      </p:cBhvr>
                                      <p:to>
                                        <p:strVal val="visible"/>
                                      </p:to>
                                    </p:set>
                                    <p:animEffect transition="in" filter="slide(fromBottom)">
                                      <p:cBhvr>
                                        <p:cTn id="22" dur="500"/>
                                        <p:tgtEl>
                                          <p:spTgt spid="16179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61794">
                                            <p:txEl>
                                              <p:pRg st="3" end="3"/>
                                            </p:txEl>
                                          </p:spTgt>
                                        </p:tgtEl>
                                        <p:attrNameLst>
                                          <p:attrName>style.visibility</p:attrName>
                                        </p:attrNameLst>
                                      </p:cBhvr>
                                      <p:to>
                                        <p:strVal val="visible"/>
                                      </p:to>
                                    </p:set>
                                    <p:animEffect transition="in" filter="slide(fromBottom)">
                                      <p:cBhvr>
                                        <p:cTn id="27" dur="500"/>
                                        <p:tgtEl>
                                          <p:spTgt spid="16179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61794">
                                            <p:txEl>
                                              <p:pRg st="4" end="4"/>
                                            </p:txEl>
                                          </p:spTgt>
                                        </p:tgtEl>
                                        <p:attrNameLst>
                                          <p:attrName>style.visibility</p:attrName>
                                        </p:attrNameLst>
                                      </p:cBhvr>
                                      <p:to>
                                        <p:strVal val="visible"/>
                                      </p:to>
                                    </p:set>
                                    <p:animEffect transition="in" filter="slide(fromBottom)">
                                      <p:cBhvr>
                                        <p:cTn id="32" dur="500"/>
                                        <p:tgtEl>
                                          <p:spTgt spid="16179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61794">
                                            <p:txEl>
                                              <p:pRg st="5" end="5"/>
                                            </p:txEl>
                                          </p:spTgt>
                                        </p:tgtEl>
                                        <p:attrNameLst>
                                          <p:attrName>style.visibility</p:attrName>
                                        </p:attrNameLst>
                                      </p:cBhvr>
                                      <p:to>
                                        <p:strVal val="visible"/>
                                      </p:to>
                                    </p:set>
                                    <p:animEffect transition="in" filter="slide(fromBottom)">
                                      <p:cBhvr>
                                        <p:cTn id="37" dur="500"/>
                                        <p:tgtEl>
                                          <p:spTgt spid="161794">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61794">
                                            <p:txEl>
                                              <p:pRg st="6" end="6"/>
                                            </p:txEl>
                                          </p:spTgt>
                                        </p:tgtEl>
                                        <p:attrNameLst>
                                          <p:attrName>style.visibility</p:attrName>
                                        </p:attrNameLst>
                                      </p:cBhvr>
                                      <p:to>
                                        <p:strVal val="visible"/>
                                      </p:to>
                                    </p:set>
                                    <p:animEffect transition="in" filter="slide(fromBottom)">
                                      <p:cBhvr>
                                        <p:cTn id="42" dur="500"/>
                                        <p:tgtEl>
                                          <p:spTgt spid="161794">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61794">
                                            <p:txEl>
                                              <p:pRg st="7" end="7"/>
                                            </p:txEl>
                                          </p:spTgt>
                                        </p:tgtEl>
                                        <p:attrNameLst>
                                          <p:attrName>style.visibility</p:attrName>
                                        </p:attrNameLst>
                                      </p:cBhvr>
                                      <p:to>
                                        <p:strVal val="visible"/>
                                      </p:to>
                                    </p:set>
                                    <p:animEffect transition="in" filter="slide(fromBottom)">
                                      <p:cBhvr>
                                        <p:cTn id="47" dur="500"/>
                                        <p:tgtEl>
                                          <p:spTgt spid="1617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autoUpdateAnimBg="0"/>
      <p:bldP spid="16179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Three in together…</a:t>
            </a:r>
            <a:endParaRPr lang="en-US" dirty="0"/>
          </a:p>
        </p:txBody>
      </p:sp>
      <p:sp>
        <p:nvSpPr>
          <p:cNvPr id="6" name="Content Placeholder 5"/>
          <p:cNvSpPr>
            <a:spLocks noGrp="1"/>
          </p:cNvSpPr>
          <p:nvPr>
            <p:ph idx="1"/>
          </p:nvPr>
        </p:nvSpPr>
        <p:spPr/>
        <p:txBody>
          <a:bodyPr/>
          <a:lstStyle/>
          <a:p>
            <a:r>
              <a:rPr lang="en-US" dirty="0" smtClean="0"/>
              <a:t>Easy to install</a:t>
            </a:r>
          </a:p>
          <a:p>
            <a:r>
              <a:rPr lang="en-US" dirty="0" smtClean="0"/>
              <a:t>No Manual configuration</a:t>
            </a:r>
          </a:p>
          <a:p>
            <a:r>
              <a:rPr lang="en-US" dirty="0" err="1" smtClean="0"/>
              <a:t>E.g</a:t>
            </a:r>
            <a:endParaRPr lang="en-US" dirty="0"/>
          </a:p>
          <a:p>
            <a:pPr lvl="1"/>
            <a:r>
              <a:rPr lang="en-US" dirty="0" smtClean="0"/>
              <a:t>WAMP server</a:t>
            </a:r>
          </a:p>
          <a:p>
            <a:pPr lvl="1"/>
            <a:r>
              <a:rPr lang="en-US" dirty="0" smtClean="0"/>
              <a:t>XAMPP</a:t>
            </a:r>
          </a:p>
          <a:p>
            <a:pPr lvl="1"/>
            <a:endParaRPr lang="en-US" dirty="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4315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is a PHP File?</a:t>
            </a:r>
            <a:endParaRPr lang="en-US" dirty="0"/>
          </a:p>
        </p:txBody>
      </p:sp>
      <p:sp>
        <p:nvSpPr>
          <p:cNvPr id="10243" name="Content Placeholder 2"/>
          <p:cNvSpPr>
            <a:spLocks noGrp="1"/>
          </p:cNvSpPr>
          <p:nvPr>
            <p:ph idx="1"/>
          </p:nvPr>
        </p:nvSpPr>
        <p:spPr/>
        <p:txBody>
          <a:bodyPr/>
          <a:lstStyle/>
          <a:p>
            <a:pPr eaLnBrk="1" hangingPunct="1"/>
            <a:r>
              <a:rPr lang="en-US" smtClean="0"/>
              <a:t>PHP files can contain text, HTML tags and scripts </a:t>
            </a:r>
          </a:p>
          <a:p>
            <a:pPr eaLnBrk="1" hangingPunct="1"/>
            <a:r>
              <a:rPr lang="en-US" smtClean="0"/>
              <a:t>PHP files are returned to the browser as plain HTML  </a:t>
            </a:r>
          </a:p>
          <a:p>
            <a:pPr eaLnBrk="1" hangingPunct="1"/>
            <a:r>
              <a:rPr lang="en-US" smtClean="0"/>
              <a:t>PHP files have a file extension of ".php", ".php3", or ".phtml" </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Basic PHP Syntax</a:t>
            </a:r>
            <a:endParaRPr lang="en-US" dirty="0"/>
          </a:p>
        </p:txBody>
      </p:sp>
      <p:sp>
        <p:nvSpPr>
          <p:cNvPr id="3" name="Content Placeholder 2"/>
          <p:cNvSpPr>
            <a:spLocks noGrp="1"/>
          </p:cNvSpPr>
          <p:nvPr>
            <p:ph idx="1"/>
          </p:nvPr>
        </p:nvSpPr>
        <p:spPr>
          <a:xfrm>
            <a:off x="457200" y="1600200"/>
            <a:ext cx="8305800" cy="4800600"/>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t>A PHP scripting block always starts with </a:t>
            </a:r>
            <a:r>
              <a:rPr lang="en-US" b="1" dirty="0" smtClean="0"/>
              <a:t>&lt;?php</a:t>
            </a:r>
            <a:r>
              <a:rPr lang="en-US" dirty="0" smtClean="0"/>
              <a:t> and ends with </a:t>
            </a:r>
            <a:r>
              <a:rPr lang="en-US" b="1" dirty="0" smtClean="0"/>
              <a:t>?&gt;</a:t>
            </a:r>
            <a:r>
              <a:rPr lang="en-US" dirty="0" smtClean="0"/>
              <a:t>. A PHP scripting block can be placed anywhere in the document.</a:t>
            </a:r>
          </a:p>
          <a:p>
            <a:pPr marL="438912" indent="-320040" eaLnBrk="1" fontAlgn="auto" hangingPunct="1">
              <a:spcBef>
                <a:spcPts val="0"/>
              </a:spcBef>
              <a:spcAft>
                <a:spcPts val="0"/>
              </a:spcAft>
              <a:buFont typeface="Wingdings 2"/>
              <a:buChar char=""/>
              <a:defRPr/>
            </a:pPr>
            <a:r>
              <a:rPr lang="en-US" dirty="0" smtClean="0"/>
              <a:t>E.g. </a:t>
            </a:r>
            <a:br>
              <a:rPr lang="en-US" dirty="0" smtClean="0"/>
            </a:br>
            <a:r>
              <a:rPr lang="en-US" b="1" dirty="0" smtClean="0">
                <a:solidFill>
                  <a:srgbClr val="FF0000"/>
                </a:solidFill>
              </a:rPr>
              <a:t>&lt;?php </a:t>
            </a:r>
            <a:br>
              <a:rPr lang="en-US" b="1" dirty="0" smtClean="0">
                <a:solidFill>
                  <a:srgbClr val="FF0000"/>
                </a:solidFill>
              </a:rPr>
            </a:br>
            <a:r>
              <a:rPr lang="en-US" dirty="0" smtClean="0"/>
              <a:t>some cording</a:t>
            </a:r>
            <a:r>
              <a:rPr lang="en-US" b="1" dirty="0" smtClean="0">
                <a:solidFill>
                  <a:srgbClr val="FF0000"/>
                </a:solidFill>
              </a:rPr>
              <a:t/>
            </a:r>
            <a:br>
              <a:rPr lang="en-US" b="1" dirty="0" smtClean="0">
                <a:solidFill>
                  <a:srgbClr val="FF0000"/>
                </a:solidFill>
              </a:rPr>
            </a:br>
            <a:r>
              <a:rPr lang="en-US" b="1" dirty="0" smtClean="0">
                <a:solidFill>
                  <a:srgbClr val="FF0000"/>
                </a:solidFill>
              </a:rPr>
              <a:t>?&gt;</a:t>
            </a:r>
            <a:endParaRPr lang="en-US" dirty="0" smtClean="0">
              <a:solidFill>
                <a:srgbClr val="FF0000"/>
              </a:solidFill>
            </a:endParaRPr>
          </a:p>
          <a:p>
            <a:pPr marL="438912" indent="-320040" eaLnBrk="1" fontAlgn="auto" hangingPunct="1">
              <a:spcBef>
                <a:spcPts val="0"/>
              </a:spcBef>
              <a:spcAft>
                <a:spcPts val="0"/>
              </a:spcAft>
              <a:buFont typeface="Wingdings 2"/>
              <a:buChar char=""/>
              <a:defRPr/>
            </a:pPr>
            <a:r>
              <a:rPr lang="en-US" dirty="0" smtClean="0"/>
              <a:t>On servers with shorthand support enabled you can start a scripting block with </a:t>
            </a:r>
            <a:r>
              <a:rPr lang="en-US" b="1" dirty="0" smtClean="0"/>
              <a:t>&lt;?</a:t>
            </a:r>
            <a:r>
              <a:rPr lang="en-US" dirty="0" smtClean="0"/>
              <a:t> and end with </a:t>
            </a:r>
            <a:r>
              <a:rPr lang="en-US" b="1" dirty="0" smtClean="0"/>
              <a:t>?&gt;</a:t>
            </a:r>
            <a:r>
              <a:rPr lang="en-US" dirty="0" smtClean="0"/>
              <a:t>.</a:t>
            </a:r>
          </a:p>
          <a:p>
            <a:pPr marL="438912" indent="-320040" eaLnBrk="1" fontAlgn="auto" hangingPunct="1">
              <a:spcBef>
                <a:spcPts val="0"/>
              </a:spcBef>
              <a:spcAft>
                <a:spcPts val="0"/>
              </a:spcAft>
              <a:buFont typeface="Wingdings 2"/>
              <a:buNone/>
              <a:defRPr/>
            </a:pPr>
            <a:endParaRPr lang="en-US" dirty="0"/>
          </a:p>
        </p:txBody>
      </p:sp>
      <p:cxnSp>
        <p:nvCxnSpPr>
          <p:cNvPr id="5" name="Straight Arrow Connector 4"/>
          <p:cNvCxnSpPr/>
          <p:nvPr/>
        </p:nvCxnSpPr>
        <p:spPr>
          <a:xfrm>
            <a:off x="2133600" y="37338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048000" y="3581400"/>
            <a:ext cx="1371600" cy="381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Start  Tag</a:t>
            </a:r>
          </a:p>
        </p:txBody>
      </p:sp>
      <p:cxnSp>
        <p:nvCxnSpPr>
          <p:cNvPr id="7" name="Straight Arrow Connector 6"/>
          <p:cNvCxnSpPr/>
          <p:nvPr/>
        </p:nvCxnSpPr>
        <p:spPr>
          <a:xfrm>
            <a:off x="1447800" y="47244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438400" y="4495800"/>
            <a:ext cx="1371600" cy="381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End  Tag</a:t>
            </a:r>
          </a:p>
        </p:txBody>
      </p:sp>
      <p:sp>
        <p:nvSpPr>
          <p:cNvPr id="9"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Say “Hello World!” using PHP</a:t>
            </a:r>
            <a:endParaRPr lang="en-US" dirty="0"/>
          </a:p>
        </p:txBody>
      </p:sp>
      <p:sp>
        <p:nvSpPr>
          <p:cNvPr id="16387" name="Content Placeholder 2"/>
          <p:cNvSpPr>
            <a:spLocks noGrp="1"/>
          </p:cNvSpPr>
          <p:nvPr>
            <p:ph idx="1"/>
          </p:nvPr>
        </p:nvSpPr>
        <p:spPr/>
        <p:txBody>
          <a:bodyPr/>
          <a:lstStyle/>
          <a:p>
            <a:pPr eaLnBrk="1" hangingPunct="1"/>
            <a:r>
              <a:rPr lang="en-US" dirty="0" smtClean="0"/>
              <a:t>A PHP file normally contains HTML tags, just like an HTML file, and some PHP scripting code.</a:t>
            </a:r>
          </a:p>
          <a:p>
            <a:pPr eaLnBrk="1" hangingPunct="1"/>
            <a:endParaRPr lang="en-US" dirty="0" smtClean="0"/>
          </a:p>
        </p:txBody>
      </p:sp>
      <p:sp>
        <p:nvSpPr>
          <p:cNvPr id="4" name="Rectangle 3"/>
          <p:cNvSpPr/>
          <p:nvPr/>
        </p:nvSpPr>
        <p:spPr>
          <a:xfrm>
            <a:off x="914400" y="3429000"/>
            <a:ext cx="7315200" cy="312420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en-US" sz="2800" dirty="0"/>
              <a:t>&lt;html&gt;</a:t>
            </a:r>
          </a:p>
          <a:p>
            <a:pPr fontAlgn="auto">
              <a:spcBef>
                <a:spcPts val="0"/>
              </a:spcBef>
              <a:spcAft>
                <a:spcPts val="0"/>
              </a:spcAft>
              <a:defRPr/>
            </a:pPr>
            <a:r>
              <a:rPr lang="en-US" sz="2800" dirty="0"/>
              <a:t>&lt;body&gt;</a:t>
            </a:r>
          </a:p>
          <a:p>
            <a:pPr fontAlgn="auto">
              <a:spcBef>
                <a:spcPts val="0"/>
              </a:spcBef>
              <a:spcAft>
                <a:spcPts val="0"/>
              </a:spcAft>
              <a:defRPr/>
            </a:pPr>
            <a:r>
              <a:rPr lang="en-US" sz="2800" dirty="0"/>
              <a:t>      &lt;?php</a:t>
            </a:r>
          </a:p>
          <a:p>
            <a:pPr fontAlgn="auto">
              <a:spcBef>
                <a:spcPts val="0"/>
              </a:spcBef>
              <a:spcAft>
                <a:spcPts val="0"/>
              </a:spcAft>
              <a:defRPr/>
            </a:pPr>
            <a:r>
              <a:rPr lang="en-US" sz="2800" dirty="0"/>
              <a:t>               echo “Hello World!”;</a:t>
            </a:r>
            <a:br>
              <a:rPr lang="en-US" sz="2800" dirty="0"/>
            </a:br>
            <a:r>
              <a:rPr lang="en-US" sz="2800" dirty="0"/>
              <a:t>       ?&gt;</a:t>
            </a:r>
          </a:p>
          <a:p>
            <a:pPr fontAlgn="auto">
              <a:spcBef>
                <a:spcPts val="0"/>
              </a:spcBef>
              <a:spcAft>
                <a:spcPts val="0"/>
              </a:spcAft>
              <a:defRPr/>
            </a:pPr>
            <a:r>
              <a:rPr lang="en-US" sz="2800" dirty="0"/>
              <a:t>&lt;/body&gt;</a:t>
            </a:r>
          </a:p>
          <a:p>
            <a:pPr fontAlgn="auto">
              <a:spcBef>
                <a:spcPts val="0"/>
              </a:spcBef>
              <a:spcAft>
                <a:spcPts val="0"/>
              </a:spcAft>
              <a:defRPr/>
            </a:pPr>
            <a:r>
              <a:rPr lang="en-US" sz="2800" dirty="0"/>
              <a:t>&lt;/html&gt;</a:t>
            </a:r>
          </a:p>
        </p:txBody>
      </p:sp>
      <p:cxnSp>
        <p:nvCxnSpPr>
          <p:cNvPr id="7" name="Straight Arrow Connector 6"/>
          <p:cNvCxnSpPr/>
          <p:nvPr/>
        </p:nvCxnSpPr>
        <p:spPr>
          <a:xfrm>
            <a:off x="5105400" y="5029200"/>
            <a:ext cx="838200" cy="1588"/>
          </a:xfrm>
          <a:prstGeom prst="straightConnector1">
            <a:avLst/>
          </a:prstGeom>
          <a:ln w="127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0" y="4495800"/>
            <a:ext cx="22098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Each code line  in PHP must be ended with a semicolon</a:t>
            </a:r>
          </a:p>
        </p:txBody>
      </p:sp>
      <p:sp>
        <p:nvSpPr>
          <p:cNvPr id="9"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smtClean="0"/>
              <a:t>Simple PHP program</a:t>
            </a:r>
          </a:p>
        </p:txBody>
      </p:sp>
      <p:sp>
        <p:nvSpPr>
          <p:cNvPr id="165891" name="Rectangle 3"/>
          <p:cNvSpPr>
            <a:spLocks noGrp="1" noChangeArrowheads="1"/>
          </p:cNvSpPr>
          <p:nvPr>
            <p:ph idx="1"/>
          </p:nvPr>
        </p:nvSpPr>
        <p:spPr>
          <a:xfrm>
            <a:off x="0" y="1600200"/>
            <a:ext cx="8915400" cy="4953000"/>
          </a:xfrm>
        </p:spPr>
        <p:txBody>
          <a:bodyPr/>
          <a:lstStyle/>
          <a:p>
            <a:pPr eaLnBrk="1" hangingPunct="1">
              <a:defRPr/>
            </a:pPr>
            <a:r>
              <a:rPr lang="en-US" dirty="0"/>
              <a:t>Type this code in any text editor and  save it as </a:t>
            </a:r>
            <a:r>
              <a:rPr lang="en-US" dirty="0" err="1"/>
              <a:t>hello.php</a:t>
            </a:r>
            <a:r>
              <a:rPr lang="en-US" dirty="0"/>
              <a:t> in Apache’s </a:t>
            </a:r>
            <a:r>
              <a:rPr lang="en-US" dirty="0" err="1"/>
              <a:t>htdocs</a:t>
            </a:r>
            <a:r>
              <a:rPr lang="en-US" dirty="0"/>
              <a:t> folder</a:t>
            </a:r>
          </a:p>
          <a:p>
            <a:pPr marL="411162" lvl="1" indent="0" eaLnBrk="1" hangingPunct="1">
              <a:buNone/>
              <a:defRPr/>
            </a:pPr>
            <a:r>
              <a:rPr lang="en-US" sz="2400" b="1" dirty="0"/>
              <a:t>&lt;html&gt;</a:t>
            </a:r>
          </a:p>
          <a:p>
            <a:pPr marL="411162" lvl="1" indent="0" eaLnBrk="1" hangingPunct="1">
              <a:buNone/>
              <a:defRPr/>
            </a:pPr>
            <a:r>
              <a:rPr lang="en-US" sz="2400" b="1" dirty="0"/>
              <a:t>&lt;?</a:t>
            </a:r>
            <a:r>
              <a:rPr lang="en-US" sz="2400" b="1" dirty="0" err="1"/>
              <a:t>php</a:t>
            </a:r>
            <a:r>
              <a:rPr lang="en-US" sz="2400" b="1" dirty="0"/>
              <a:t>  echo ("&lt;h1&gt;Hello World&lt;/h1&gt;");  ?&gt;</a:t>
            </a:r>
          </a:p>
          <a:p>
            <a:pPr marL="411162" lvl="1" indent="0" eaLnBrk="1" hangingPunct="1">
              <a:buNone/>
              <a:defRPr/>
            </a:pPr>
            <a:r>
              <a:rPr lang="en-US" sz="2400" b="1" dirty="0"/>
              <a:t>&lt;/html&gt;</a:t>
            </a:r>
          </a:p>
          <a:p>
            <a:pPr eaLnBrk="1" hangingPunct="1">
              <a:defRPr/>
            </a:pPr>
            <a:r>
              <a:rPr lang="en-US" dirty="0"/>
              <a:t>Open internet Explorer and write  http:\\</a:t>
            </a:r>
            <a:r>
              <a:rPr lang="en-US" dirty="0" err="1"/>
              <a:t>localhost</a:t>
            </a:r>
            <a:r>
              <a:rPr lang="en-US" dirty="0"/>
              <a:t>\</a:t>
            </a:r>
            <a:r>
              <a:rPr lang="en-US" dirty="0" err="1"/>
              <a:t>hello.php</a:t>
            </a:r>
            <a:r>
              <a:rPr lang="en-US" dirty="0"/>
              <a:t> in address bar</a:t>
            </a:r>
          </a:p>
          <a:p>
            <a:pPr eaLnBrk="1" hangingPunct="1">
              <a:defRPr/>
            </a:pPr>
            <a:endParaRPr lang="en-US" dirty="0"/>
          </a:p>
          <a:p>
            <a:pPr eaLnBrk="1" hangingPunct="1">
              <a:defRPr/>
            </a:pPr>
            <a:r>
              <a:rPr lang="en-US" dirty="0"/>
              <a:t>OUTPUT</a:t>
            </a:r>
          </a:p>
          <a:p>
            <a:pPr eaLnBrk="1" hangingPunct="1">
              <a:buFontTx/>
              <a:buNone/>
              <a:defRPr/>
            </a:pPr>
            <a:endParaRPr lang="en-US" sz="2000" dirty="0" smtClean="0"/>
          </a:p>
        </p:txBody>
      </p:sp>
      <p:pic>
        <p:nvPicPr>
          <p:cNvPr id="2458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5707" y="4838700"/>
            <a:ext cx="33909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7027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Output a Text in PHP</a:t>
            </a:r>
            <a:endParaRPr lang="en-US" dirty="0"/>
          </a:p>
        </p:txBody>
      </p:sp>
      <p:sp>
        <p:nvSpPr>
          <p:cNvPr id="17411" name="Content Placeholder 2"/>
          <p:cNvSpPr>
            <a:spLocks noGrp="1"/>
          </p:cNvSpPr>
          <p:nvPr>
            <p:ph idx="1"/>
          </p:nvPr>
        </p:nvSpPr>
        <p:spPr/>
        <p:txBody>
          <a:bodyPr>
            <a:normAutofit lnSpcReduction="10000"/>
          </a:bodyPr>
          <a:lstStyle/>
          <a:p>
            <a:pPr eaLnBrk="1" hangingPunct="1"/>
            <a:r>
              <a:rPr lang="en-US" smtClean="0"/>
              <a:t>There are two basic statements to output text with PHP</a:t>
            </a:r>
          </a:p>
          <a:p>
            <a:pPr eaLnBrk="1" hangingPunct="1"/>
            <a:r>
              <a:rPr lang="en-US" smtClean="0"/>
              <a:t> </a:t>
            </a:r>
            <a:r>
              <a:rPr lang="en-US" b="1" smtClean="0"/>
              <a:t>echo</a:t>
            </a:r>
            <a:r>
              <a:rPr lang="en-US" smtClean="0"/>
              <a:t> </a:t>
            </a:r>
          </a:p>
          <a:p>
            <a:pPr eaLnBrk="1" hangingPunct="1"/>
            <a:r>
              <a:rPr lang="en-US" b="1" smtClean="0"/>
              <a:t>print</a:t>
            </a:r>
          </a:p>
          <a:p>
            <a:pPr eaLnBrk="1" hangingPunct="1"/>
            <a:r>
              <a:rPr lang="en-US" smtClean="0"/>
              <a:t>In the example above we have used the </a:t>
            </a:r>
            <a:r>
              <a:rPr lang="en-US" b="1" smtClean="0"/>
              <a:t>echo</a:t>
            </a:r>
            <a:r>
              <a:rPr lang="en-US" smtClean="0"/>
              <a:t> statement to output the text "Hello World".</a:t>
            </a:r>
          </a:p>
          <a:p>
            <a:pPr eaLnBrk="1" hangingPunct="1"/>
            <a:r>
              <a:rPr lang="en-US" smtClean="0"/>
              <a:t>Also you can use </a:t>
            </a:r>
            <a:r>
              <a:rPr lang="en-US" b="1" smtClean="0"/>
              <a:t>print</a:t>
            </a:r>
            <a:r>
              <a:rPr lang="en-US" smtClean="0"/>
              <a:t> as bellow</a:t>
            </a:r>
          </a:p>
          <a:p>
            <a:pPr eaLnBrk="1" hangingPunct="1">
              <a:buFont typeface="Wingdings 2" pitchFamily="18" charset="2"/>
              <a:buNone/>
            </a:pPr>
            <a:r>
              <a:rPr lang="en-US" smtClean="0"/>
              <a:t>   </a:t>
            </a:r>
            <a:r>
              <a:rPr lang="en-US" b="1" smtClean="0"/>
              <a:t>&lt;?php     print “Hello World!”;      ?&gt;</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Comments in PHP</a:t>
            </a:r>
            <a:endParaRPr lang="en-US" dirty="0"/>
          </a:p>
        </p:txBody>
      </p:sp>
      <p:sp>
        <p:nvSpPr>
          <p:cNvPr id="18435" name="Content Placeholder 2"/>
          <p:cNvSpPr>
            <a:spLocks noGrp="1"/>
          </p:cNvSpPr>
          <p:nvPr>
            <p:ph idx="1"/>
          </p:nvPr>
        </p:nvSpPr>
        <p:spPr>
          <a:xfrm>
            <a:off x="457200" y="1524000"/>
            <a:ext cx="8534400" cy="5334000"/>
          </a:xfrm>
        </p:spPr>
        <p:txBody>
          <a:bodyPr/>
          <a:lstStyle/>
          <a:p>
            <a:pPr eaLnBrk="1" hangingPunct="1"/>
            <a:r>
              <a:rPr lang="en-US" dirty="0" smtClean="0"/>
              <a:t>In PHP there are two types of comments</a:t>
            </a:r>
          </a:p>
          <a:p>
            <a:pPr eaLnBrk="1" hangingPunct="1"/>
            <a:r>
              <a:rPr lang="en-US" dirty="0" smtClean="0"/>
              <a:t>Single-line</a:t>
            </a:r>
          </a:p>
          <a:p>
            <a:pPr lvl="1" eaLnBrk="1" hangingPunct="1"/>
            <a:r>
              <a:rPr lang="en-US" b="1" dirty="0" smtClean="0"/>
              <a:t>// or </a:t>
            </a:r>
            <a:r>
              <a:rPr lang="en-US" dirty="0" smtClean="0"/>
              <a:t>#</a:t>
            </a:r>
            <a:r>
              <a:rPr lang="en-US" b="1" dirty="0" smtClean="0"/>
              <a:t> </a:t>
            </a:r>
            <a:r>
              <a:rPr lang="en-US" dirty="0" smtClean="0"/>
              <a:t>to make a single line comment</a:t>
            </a:r>
          </a:p>
          <a:p>
            <a:pPr eaLnBrk="1" hangingPunct="1"/>
            <a:r>
              <a:rPr lang="en-US" dirty="0" smtClean="0"/>
              <a:t>Large comment block</a:t>
            </a:r>
          </a:p>
          <a:p>
            <a:pPr lvl="1" eaLnBrk="1" hangingPunct="1"/>
            <a:r>
              <a:rPr lang="en-US" b="1" dirty="0" smtClean="0"/>
              <a:t> /* and */</a:t>
            </a:r>
            <a:r>
              <a:rPr lang="en-US" dirty="0" smtClean="0"/>
              <a:t> to make a large comment block </a:t>
            </a:r>
          </a:p>
          <a:p>
            <a:pPr lvl="1" eaLnBrk="1" hangingPunct="1">
              <a:buFont typeface="Wingdings" pitchFamily="2" charset="2"/>
              <a:buNone/>
            </a:pPr>
            <a:r>
              <a:rPr lang="en-US" dirty="0" smtClean="0"/>
              <a:t>    </a:t>
            </a:r>
          </a:p>
        </p:txBody>
      </p:sp>
      <p:sp>
        <p:nvSpPr>
          <p:cNvPr id="4" name="Rectangle 3"/>
          <p:cNvSpPr/>
          <p:nvPr/>
        </p:nvSpPr>
        <p:spPr>
          <a:xfrm>
            <a:off x="3581400" y="4114800"/>
            <a:ext cx="4648200" cy="2590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en-US" dirty="0">
                <a:solidFill>
                  <a:schemeClr val="tx1"/>
                </a:solidFill>
              </a:rPr>
              <a:t>&lt;?php</a:t>
            </a:r>
            <a:br>
              <a:rPr lang="en-US" dirty="0">
                <a:solidFill>
                  <a:schemeClr val="tx1"/>
                </a:solidFill>
              </a:rPr>
            </a:br>
            <a:r>
              <a:rPr lang="en-US" dirty="0">
                <a:solidFill>
                  <a:schemeClr val="tx1"/>
                </a:solidFill>
              </a:rPr>
              <a:t>//This is a </a:t>
            </a:r>
            <a:r>
              <a:rPr lang="en-US" dirty="0" smtClean="0">
                <a:solidFill>
                  <a:schemeClr val="tx1"/>
                </a:solidFill>
              </a:rPr>
              <a:t>comment</a:t>
            </a:r>
          </a:p>
          <a:p>
            <a:pPr fontAlgn="auto">
              <a:spcBef>
                <a:spcPts val="0"/>
              </a:spcBef>
              <a:spcAft>
                <a:spcPts val="0"/>
              </a:spcAft>
              <a:defRPr/>
            </a:pPr>
            <a:r>
              <a:rPr lang="en-US" dirty="0" smtClean="0">
                <a:solidFill>
                  <a:schemeClr val="tx1"/>
                </a:solidFill>
              </a:rPr>
              <a:t># This is a Comment</a:t>
            </a: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a:t>
            </a:r>
            <a:br>
              <a:rPr lang="en-US" dirty="0">
                <a:solidFill>
                  <a:schemeClr val="tx1"/>
                </a:solidFill>
              </a:rPr>
            </a:br>
            <a:r>
              <a:rPr lang="en-US" dirty="0">
                <a:solidFill>
                  <a:schemeClr val="tx1"/>
                </a:solidFill>
              </a:rPr>
              <a:t>This is</a:t>
            </a:r>
            <a:br>
              <a:rPr lang="en-US" dirty="0">
                <a:solidFill>
                  <a:schemeClr val="tx1"/>
                </a:solidFill>
              </a:rPr>
            </a:br>
            <a:r>
              <a:rPr lang="en-US" dirty="0">
                <a:solidFill>
                  <a:schemeClr val="tx1"/>
                </a:solidFill>
              </a:rPr>
              <a:t>a comment</a:t>
            </a:r>
            <a:br>
              <a:rPr lang="en-US" dirty="0">
                <a:solidFill>
                  <a:schemeClr val="tx1"/>
                </a:solidFill>
              </a:rPr>
            </a:br>
            <a:r>
              <a:rPr lang="en-US" dirty="0">
                <a:solidFill>
                  <a:schemeClr val="tx1"/>
                </a:solidFill>
              </a:rPr>
              <a:t>block</a:t>
            </a:r>
            <a:br>
              <a:rPr lang="en-US" dirty="0">
                <a:solidFill>
                  <a:schemeClr val="tx1"/>
                </a:solidFill>
              </a:rPr>
            </a:br>
            <a:r>
              <a:rPr lang="en-US" dirty="0">
                <a:solidFill>
                  <a:schemeClr val="tx1"/>
                </a:solidFill>
              </a:rPr>
              <a:t>*/</a:t>
            </a:r>
            <a:br>
              <a:rPr lang="en-US" dirty="0">
                <a:solidFill>
                  <a:schemeClr val="tx1"/>
                </a:solidFill>
              </a:rPr>
            </a:br>
            <a:r>
              <a:rPr lang="en-US" dirty="0">
                <a:solidFill>
                  <a:schemeClr val="tx1"/>
                </a:solidFill>
              </a:rPr>
              <a:t>?&gt;</a:t>
            </a:r>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Variables in PHP</a:t>
            </a:r>
            <a:endParaRPr lang="en-US" dirty="0"/>
          </a:p>
        </p:txBody>
      </p:sp>
      <p:sp>
        <p:nvSpPr>
          <p:cNvPr id="19459" name="Content Placeholder 2"/>
          <p:cNvSpPr>
            <a:spLocks noGrp="1"/>
          </p:cNvSpPr>
          <p:nvPr>
            <p:ph idx="1"/>
          </p:nvPr>
        </p:nvSpPr>
        <p:spPr>
          <a:xfrm>
            <a:off x="304800" y="1905000"/>
            <a:ext cx="8382000" cy="4800600"/>
          </a:xfrm>
        </p:spPr>
        <p:txBody>
          <a:bodyPr>
            <a:normAutofit fontScale="62500" lnSpcReduction="20000"/>
          </a:bodyPr>
          <a:lstStyle/>
          <a:p>
            <a:pPr eaLnBrk="1" hangingPunct="1"/>
            <a:r>
              <a:rPr lang="en-US" sz="4000" dirty="0" smtClean="0"/>
              <a:t>Variables are creating by adding </a:t>
            </a:r>
            <a:r>
              <a:rPr lang="en-US" sz="4000" b="1" dirty="0" smtClean="0"/>
              <a:t>“</a:t>
            </a:r>
            <a:r>
              <a:rPr lang="en-US" sz="4000" b="1" dirty="0" smtClean="0">
                <a:solidFill>
                  <a:srgbClr val="FF0000"/>
                </a:solidFill>
              </a:rPr>
              <a:t>$</a:t>
            </a:r>
            <a:r>
              <a:rPr lang="en-US" sz="4000" b="1" dirty="0" smtClean="0"/>
              <a:t>“ </a:t>
            </a:r>
            <a:r>
              <a:rPr lang="en-US" sz="4000" dirty="0" smtClean="0"/>
              <a:t>to the front of a name.</a:t>
            </a:r>
            <a:r>
              <a:rPr lang="en-US" sz="4000" b="1" dirty="0" smtClean="0"/>
              <a:t> </a:t>
            </a:r>
            <a:br>
              <a:rPr lang="en-US" sz="4000" b="1" dirty="0" smtClean="0"/>
            </a:br>
            <a:r>
              <a:rPr lang="en-US" sz="4000" b="1" dirty="0" smtClean="0">
                <a:solidFill>
                  <a:srgbClr val="FF3300"/>
                </a:solidFill>
              </a:rPr>
              <a:t>$</a:t>
            </a:r>
            <a:r>
              <a:rPr lang="en-US" sz="4000" dirty="0" smtClean="0">
                <a:solidFill>
                  <a:srgbClr val="33CC33"/>
                </a:solidFill>
              </a:rPr>
              <a:t>variable name</a:t>
            </a:r>
            <a:r>
              <a:rPr lang="en-US" sz="4000" dirty="0" smtClean="0"/>
              <a:t/>
            </a:r>
            <a:br>
              <a:rPr lang="en-US" sz="4000" dirty="0" smtClean="0"/>
            </a:br>
            <a:r>
              <a:rPr lang="en-US" sz="4000" dirty="0" smtClean="0"/>
              <a:t>e.g.</a:t>
            </a:r>
            <a:r>
              <a:rPr lang="en-US" sz="4000" dirty="0"/>
              <a:t> </a:t>
            </a:r>
            <a:r>
              <a:rPr lang="en-US" sz="4000" dirty="0" smtClean="0"/>
              <a:t>   $result , $text, $</a:t>
            </a:r>
            <a:r>
              <a:rPr lang="en-US" sz="4000" dirty="0" err="1" smtClean="0"/>
              <a:t>num</a:t>
            </a:r>
            <a:endParaRPr lang="en-US" sz="4000" dirty="0" smtClean="0"/>
          </a:p>
          <a:p>
            <a:pPr eaLnBrk="1" hangingPunct="1"/>
            <a:r>
              <a:rPr lang="en-US" sz="4000" dirty="0" smtClean="0"/>
              <a:t>Variable name is </a:t>
            </a:r>
            <a:r>
              <a:rPr lang="en-US" sz="4000" b="1" dirty="0" smtClean="0"/>
              <a:t>case sensitive</a:t>
            </a:r>
          </a:p>
          <a:p>
            <a:pPr eaLnBrk="1" hangingPunct="1">
              <a:lnSpc>
                <a:spcPct val="90000"/>
              </a:lnSpc>
              <a:defRPr/>
            </a:pPr>
            <a:r>
              <a:rPr lang="en-US" sz="4000" dirty="0"/>
              <a:t>Semicolon is used to end the </a:t>
            </a:r>
            <a:r>
              <a:rPr lang="en-US" sz="4000" dirty="0" err="1"/>
              <a:t>php</a:t>
            </a:r>
            <a:r>
              <a:rPr lang="en-US" sz="4000" dirty="0"/>
              <a:t> statement</a:t>
            </a:r>
          </a:p>
          <a:p>
            <a:pPr lvl="2" eaLnBrk="1" hangingPunct="1">
              <a:lnSpc>
                <a:spcPct val="90000"/>
              </a:lnSpc>
              <a:buFontTx/>
              <a:buNone/>
              <a:defRPr/>
            </a:pPr>
            <a:r>
              <a:rPr lang="en-US" sz="4000" dirty="0"/>
              <a:t>$a=5;</a:t>
            </a:r>
          </a:p>
          <a:p>
            <a:pPr lvl="2" eaLnBrk="1" hangingPunct="1">
              <a:lnSpc>
                <a:spcPct val="90000"/>
              </a:lnSpc>
              <a:buFontTx/>
              <a:buNone/>
              <a:defRPr/>
            </a:pPr>
            <a:r>
              <a:rPr lang="en-US" sz="4000" dirty="0"/>
              <a:t>$n=7.7;</a:t>
            </a:r>
          </a:p>
          <a:p>
            <a:pPr eaLnBrk="1" hangingPunct="1"/>
            <a:r>
              <a:rPr lang="en-US" sz="4000" dirty="0" err="1" smtClean="0"/>
              <a:t>php</a:t>
            </a:r>
            <a:r>
              <a:rPr lang="en-US" sz="4000" dirty="0" smtClean="0"/>
              <a:t> will determined the data type at the time data is assign to a each variable.</a:t>
            </a:r>
          </a:p>
          <a:p>
            <a:pPr eaLnBrk="1" hangingPunct="1"/>
            <a:endParaRPr lang="en-US" sz="4000" dirty="0" smtClean="0"/>
          </a:p>
          <a:p>
            <a:pPr eaLnBrk="1" hangingPunct="1"/>
            <a:endParaRPr lang="en-US" dirty="0" smtClean="0"/>
          </a:p>
          <a:p>
            <a:pPr eaLnBrk="1" hangingPunct="1">
              <a:buFont typeface="Wingdings 2" pitchFamily="18" charset="2"/>
              <a:buNone/>
            </a:pPr>
            <a:r>
              <a:rPr lang="en-US" dirty="0" smtClean="0"/>
              <a:t>    </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7" name="Rectangle 3"/>
          <p:cNvSpPr>
            <a:spLocks noGrp="1" noChangeArrowheads="1"/>
          </p:cNvSpPr>
          <p:nvPr>
            <p:ph type="title"/>
          </p:nvPr>
        </p:nvSpPr>
        <p:spPr>
          <a:xfrm>
            <a:off x="1143000" y="457200"/>
            <a:ext cx="7772400" cy="762000"/>
          </a:xfrm>
        </p:spPr>
        <p:txBody>
          <a:bodyPr>
            <a:normAutofit/>
          </a:bodyPr>
          <a:lstStyle/>
          <a:p>
            <a:pPr eaLnBrk="1" hangingPunct="1"/>
            <a:r>
              <a:rPr lang="en-US" b="1" dirty="0" smtClean="0"/>
              <a:t>Server Side Web </a:t>
            </a:r>
            <a:r>
              <a:rPr lang="en-US" dirty="0"/>
              <a:t>T</a:t>
            </a:r>
            <a:r>
              <a:rPr lang="en-US" b="1" dirty="0" smtClean="0"/>
              <a:t>echnologies </a:t>
            </a:r>
          </a:p>
        </p:txBody>
      </p:sp>
      <p:sp>
        <p:nvSpPr>
          <p:cNvPr id="129026" name="Rectangle 2"/>
          <p:cNvSpPr>
            <a:spLocks noGrp="1" noChangeArrowheads="1"/>
          </p:cNvSpPr>
          <p:nvPr>
            <p:ph type="body" sz="half" idx="1"/>
          </p:nvPr>
        </p:nvSpPr>
        <p:spPr>
          <a:xfrm>
            <a:off x="762000" y="1524000"/>
            <a:ext cx="7924800" cy="4953000"/>
          </a:xfrm>
        </p:spPr>
        <p:txBody>
          <a:bodyPr/>
          <a:lstStyle/>
          <a:p>
            <a:pPr lvl="1" eaLnBrk="1" hangingPunct="1"/>
            <a:r>
              <a:rPr lang="en-US" sz="3200" dirty="0" smtClean="0"/>
              <a:t>PHP </a:t>
            </a:r>
          </a:p>
          <a:p>
            <a:pPr lvl="1" eaLnBrk="1" hangingPunct="1"/>
            <a:r>
              <a:rPr lang="en-US" sz="3200" dirty="0" smtClean="0"/>
              <a:t>ASP (Active Server Pages) &amp; ASP.NET	</a:t>
            </a:r>
          </a:p>
          <a:p>
            <a:pPr lvl="1" eaLnBrk="1" hangingPunct="1"/>
            <a:r>
              <a:rPr lang="en-US" sz="3200" dirty="0" smtClean="0"/>
              <a:t>JSP (Java Server Pages)</a:t>
            </a:r>
          </a:p>
          <a:p>
            <a:pPr lvl="1" eaLnBrk="1" hangingPunct="1"/>
            <a:r>
              <a:rPr lang="en-US" sz="3200" dirty="0" smtClean="0"/>
              <a:t>Java Servlets			</a:t>
            </a:r>
          </a:p>
          <a:p>
            <a:pPr lvl="1" eaLnBrk="1" hangingPunct="1"/>
            <a:r>
              <a:rPr lang="en-US" sz="3200" dirty="0" smtClean="0"/>
              <a:t>C++/Java</a:t>
            </a:r>
          </a:p>
          <a:p>
            <a:pPr lvl="1" eaLnBrk="1" hangingPunct="1"/>
            <a:r>
              <a:rPr lang="en-US" sz="3200" dirty="0" smtClean="0"/>
              <a:t>PERL				</a:t>
            </a:r>
          </a:p>
          <a:p>
            <a:pPr lvl="1" eaLnBrk="1" hangingPunct="1"/>
            <a:r>
              <a:rPr lang="en-US" sz="3200" dirty="0" smtClean="0"/>
              <a:t>XML</a:t>
            </a:r>
          </a:p>
          <a:p>
            <a:pPr eaLnBrk="1" hangingPunct="1">
              <a:lnSpc>
                <a:spcPct val="130000"/>
              </a:lnSpc>
              <a:buFontTx/>
              <a:buNone/>
            </a:pPr>
            <a:endParaRPr lang="en-US" sz="4000" i="1" dirty="0" smtClean="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342742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9027"/>
                                        </p:tgtEl>
                                        <p:attrNameLst>
                                          <p:attrName>style.visibility</p:attrName>
                                        </p:attrNameLst>
                                      </p:cBhvr>
                                      <p:to>
                                        <p:strVal val="visible"/>
                                      </p:to>
                                    </p:set>
                                    <p:animEffect transition="in" filter="slide(fromTop)">
                                      <p:cBhvr>
                                        <p:cTn id="7" dur="500"/>
                                        <p:tgtEl>
                                          <p:spTgt spid="12902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9026">
                                            <p:txEl>
                                              <p:pRg st="0" end="0"/>
                                            </p:txEl>
                                          </p:spTgt>
                                        </p:tgtEl>
                                        <p:attrNameLst>
                                          <p:attrName>style.visibility</p:attrName>
                                        </p:attrNameLst>
                                      </p:cBhvr>
                                      <p:to>
                                        <p:strVal val="visible"/>
                                      </p:to>
                                    </p:set>
                                    <p:animEffect transition="in" filter="slide(fromBottom)">
                                      <p:cBhvr>
                                        <p:cTn id="12" dur="500"/>
                                        <p:tgtEl>
                                          <p:spTgt spid="1290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9026">
                                            <p:txEl>
                                              <p:pRg st="1" end="1"/>
                                            </p:txEl>
                                          </p:spTgt>
                                        </p:tgtEl>
                                        <p:attrNameLst>
                                          <p:attrName>style.visibility</p:attrName>
                                        </p:attrNameLst>
                                      </p:cBhvr>
                                      <p:to>
                                        <p:strVal val="visible"/>
                                      </p:to>
                                    </p:set>
                                    <p:animEffect transition="in" filter="slide(fromBottom)">
                                      <p:cBhvr>
                                        <p:cTn id="17" dur="500"/>
                                        <p:tgtEl>
                                          <p:spTgt spid="12902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9026">
                                            <p:txEl>
                                              <p:pRg st="2" end="2"/>
                                            </p:txEl>
                                          </p:spTgt>
                                        </p:tgtEl>
                                        <p:attrNameLst>
                                          <p:attrName>style.visibility</p:attrName>
                                        </p:attrNameLst>
                                      </p:cBhvr>
                                      <p:to>
                                        <p:strVal val="visible"/>
                                      </p:to>
                                    </p:set>
                                    <p:animEffect transition="in" filter="slide(fromBottom)">
                                      <p:cBhvr>
                                        <p:cTn id="22" dur="500"/>
                                        <p:tgtEl>
                                          <p:spTgt spid="12902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9026">
                                            <p:txEl>
                                              <p:pRg st="3" end="3"/>
                                            </p:txEl>
                                          </p:spTgt>
                                        </p:tgtEl>
                                        <p:attrNameLst>
                                          <p:attrName>style.visibility</p:attrName>
                                        </p:attrNameLst>
                                      </p:cBhvr>
                                      <p:to>
                                        <p:strVal val="visible"/>
                                      </p:to>
                                    </p:set>
                                    <p:animEffect transition="in" filter="slide(fromBottom)">
                                      <p:cBhvr>
                                        <p:cTn id="27" dur="500"/>
                                        <p:tgtEl>
                                          <p:spTgt spid="12902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29026">
                                            <p:txEl>
                                              <p:pRg st="4" end="4"/>
                                            </p:txEl>
                                          </p:spTgt>
                                        </p:tgtEl>
                                        <p:attrNameLst>
                                          <p:attrName>style.visibility</p:attrName>
                                        </p:attrNameLst>
                                      </p:cBhvr>
                                      <p:to>
                                        <p:strVal val="visible"/>
                                      </p:to>
                                    </p:set>
                                    <p:animEffect transition="in" filter="slide(fromBottom)">
                                      <p:cBhvr>
                                        <p:cTn id="32" dur="500"/>
                                        <p:tgtEl>
                                          <p:spTgt spid="12902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9026">
                                            <p:txEl>
                                              <p:pRg st="5" end="5"/>
                                            </p:txEl>
                                          </p:spTgt>
                                        </p:tgtEl>
                                        <p:attrNameLst>
                                          <p:attrName>style.visibility</p:attrName>
                                        </p:attrNameLst>
                                      </p:cBhvr>
                                      <p:to>
                                        <p:strVal val="visible"/>
                                      </p:to>
                                    </p:set>
                                    <p:animEffect transition="in" filter="slide(fromBottom)">
                                      <p:cBhvr>
                                        <p:cTn id="37" dur="500"/>
                                        <p:tgtEl>
                                          <p:spTgt spid="12902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29026">
                                            <p:txEl>
                                              <p:pRg st="6" end="6"/>
                                            </p:txEl>
                                          </p:spTgt>
                                        </p:tgtEl>
                                        <p:attrNameLst>
                                          <p:attrName>style.visibility</p:attrName>
                                        </p:attrNameLst>
                                      </p:cBhvr>
                                      <p:to>
                                        <p:strVal val="visible"/>
                                      </p:to>
                                    </p:set>
                                    <p:animEffect transition="in" filter="slide(fromBottom)">
                                      <p:cBhvr>
                                        <p:cTn id="42" dur="500"/>
                                        <p:tgtEl>
                                          <p:spTgt spid="1290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26"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String Variables in PHP</a:t>
            </a:r>
            <a:endParaRPr lang="en-US" dirty="0"/>
          </a:p>
        </p:txBody>
      </p:sp>
      <p:sp>
        <p:nvSpPr>
          <p:cNvPr id="20483" name="Content Placeholder 2"/>
          <p:cNvSpPr>
            <a:spLocks noGrp="1"/>
          </p:cNvSpPr>
          <p:nvPr>
            <p:ph idx="1"/>
          </p:nvPr>
        </p:nvSpPr>
        <p:spPr/>
        <p:txBody>
          <a:bodyPr/>
          <a:lstStyle/>
          <a:p>
            <a:pPr eaLnBrk="1" hangingPunct="1"/>
            <a:r>
              <a:rPr lang="en-US" smtClean="0"/>
              <a:t>String variables are used for values that contains characters.</a:t>
            </a:r>
          </a:p>
          <a:p>
            <a:pPr eaLnBrk="1" hangingPunct="1"/>
            <a:r>
              <a:rPr lang="en-US" smtClean="0"/>
              <a:t>A string can be used directly in a function or it can be stored in a variable.</a:t>
            </a:r>
          </a:p>
          <a:p>
            <a:pPr eaLnBrk="1" hangingPunct="1">
              <a:buFont typeface="Wingdings 2" pitchFamily="18" charset="2"/>
              <a:buNone/>
            </a:pPr>
            <a:endParaRPr lang="en-US" smtClean="0"/>
          </a:p>
        </p:txBody>
      </p:sp>
      <p:sp>
        <p:nvSpPr>
          <p:cNvPr id="4" name="Rectangle 3"/>
          <p:cNvSpPr/>
          <p:nvPr/>
        </p:nvSpPr>
        <p:spPr>
          <a:xfrm>
            <a:off x="838200" y="3962400"/>
            <a:ext cx="7086600" cy="2590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en-US" sz="2000" b="1" dirty="0"/>
              <a:t>&lt;?php</a:t>
            </a:r>
          </a:p>
          <a:p>
            <a:pPr fontAlgn="auto">
              <a:spcBef>
                <a:spcPts val="0"/>
              </a:spcBef>
              <a:spcAft>
                <a:spcPts val="0"/>
              </a:spcAft>
              <a:defRPr/>
            </a:pPr>
            <a:r>
              <a:rPr lang="en-US" sz="2000" b="1" dirty="0"/>
              <a:t/>
            </a:r>
            <a:br>
              <a:rPr lang="en-US" sz="2000" b="1" dirty="0"/>
            </a:br>
            <a:r>
              <a:rPr lang="en-US" sz="2000" b="1" dirty="0">
                <a:solidFill>
                  <a:srgbClr val="FF0000"/>
                </a:solidFill>
              </a:rPr>
              <a:t>$txt </a:t>
            </a:r>
            <a:r>
              <a:rPr lang="en-US" sz="2000" b="1" dirty="0"/>
              <a:t>= "Hello World";</a:t>
            </a:r>
          </a:p>
          <a:p>
            <a:pPr fontAlgn="auto">
              <a:spcBef>
                <a:spcPts val="0"/>
              </a:spcBef>
              <a:spcAft>
                <a:spcPts val="0"/>
              </a:spcAft>
              <a:defRPr/>
            </a:pPr>
            <a:r>
              <a:rPr lang="en-US" sz="2000" b="1" dirty="0"/>
              <a:t/>
            </a:r>
            <a:br>
              <a:rPr lang="en-US" sz="2000" b="1" dirty="0"/>
            </a:br>
            <a:r>
              <a:rPr lang="en-US" sz="2000" b="1" dirty="0"/>
              <a:t>echo $txt;</a:t>
            </a:r>
          </a:p>
          <a:p>
            <a:pPr fontAlgn="auto">
              <a:spcBef>
                <a:spcPts val="0"/>
              </a:spcBef>
              <a:spcAft>
                <a:spcPts val="0"/>
              </a:spcAft>
              <a:defRPr/>
            </a:pPr>
            <a:r>
              <a:rPr lang="en-US" sz="2000" b="1" dirty="0"/>
              <a:t/>
            </a:r>
            <a:br>
              <a:rPr lang="en-US" sz="2000" b="1" dirty="0"/>
            </a:br>
            <a:r>
              <a:rPr lang="en-US" sz="2000" b="1" dirty="0"/>
              <a:t>?&gt;</a:t>
            </a:r>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in PHP</a:t>
            </a:r>
            <a:endParaRPr lang="en-US" dirty="0"/>
          </a:p>
        </p:txBody>
      </p:sp>
      <p:sp>
        <p:nvSpPr>
          <p:cNvPr id="3" name="Content Placeholder 2"/>
          <p:cNvSpPr>
            <a:spLocks noGrp="1"/>
          </p:cNvSpPr>
          <p:nvPr>
            <p:ph idx="1"/>
          </p:nvPr>
        </p:nvSpPr>
        <p:spPr/>
        <p:txBody>
          <a:bodyPr/>
          <a:lstStyle/>
          <a:p>
            <a:pPr eaLnBrk="1" hangingPunct="1"/>
            <a:r>
              <a:rPr lang="en-US" dirty="0" smtClean="0">
                <a:effectLst/>
              </a:rPr>
              <a:t>Variable names can be of any length</a:t>
            </a:r>
          </a:p>
          <a:p>
            <a:pPr eaLnBrk="1" hangingPunct="1"/>
            <a:r>
              <a:rPr lang="en-US" dirty="0" smtClean="0">
                <a:effectLst/>
              </a:rPr>
              <a:t>can include letters, numbers and underscores</a:t>
            </a:r>
          </a:p>
          <a:p>
            <a:pPr eaLnBrk="1" hangingPunct="1"/>
            <a:r>
              <a:rPr lang="en-US" dirty="0" smtClean="0">
                <a:effectLst/>
              </a:rPr>
              <a:t> cannot start with a digit</a:t>
            </a:r>
          </a:p>
          <a:p>
            <a:pPr eaLnBrk="1" hangingPunct="1"/>
            <a:r>
              <a:rPr lang="en-US" dirty="0" smtClean="0">
                <a:effectLst/>
              </a:rPr>
              <a:t> case-sensitive</a:t>
            </a:r>
          </a:p>
          <a:p>
            <a:pPr eaLnBrk="1" hangingPunct="1"/>
            <a:r>
              <a:rPr lang="en-US" dirty="0" smtClean="0">
                <a:effectLst/>
              </a:rPr>
              <a:t> can have the same name as a function.</a:t>
            </a:r>
          </a:p>
          <a:p>
            <a:pPr eaLnBrk="1" hangingPunct="1"/>
            <a:endParaRPr lang="en-US" dirty="0" smtClean="0">
              <a:effectLst/>
            </a:endParaRPr>
          </a:p>
          <a:p>
            <a:endParaRPr lang="en-US" dirty="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1793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smtClean="0"/>
              <a:t>Variable  cont.</a:t>
            </a:r>
          </a:p>
        </p:txBody>
      </p:sp>
      <p:sp>
        <p:nvSpPr>
          <p:cNvPr id="28675" name="Rectangle 3"/>
          <p:cNvSpPr>
            <a:spLocks noGrp="1" noChangeArrowheads="1"/>
          </p:cNvSpPr>
          <p:nvPr>
            <p:ph idx="1"/>
          </p:nvPr>
        </p:nvSpPr>
        <p:spPr/>
        <p:txBody>
          <a:bodyPr/>
          <a:lstStyle/>
          <a:p>
            <a:pPr eaLnBrk="1" hangingPunct="1">
              <a:lnSpc>
                <a:spcPct val="80000"/>
              </a:lnSpc>
            </a:pPr>
            <a:r>
              <a:rPr lang="en-US" sz="2400" smtClean="0">
                <a:effectLst/>
              </a:rPr>
              <a:t> A variable can represent another variable's name</a:t>
            </a:r>
          </a:p>
          <a:p>
            <a:pPr eaLnBrk="1" hangingPunct="1">
              <a:lnSpc>
                <a:spcPct val="80000"/>
              </a:lnSpc>
              <a:buFontTx/>
              <a:buNone/>
            </a:pPr>
            <a:r>
              <a:rPr lang="en-US" sz="2400" b="1" smtClean="0">
                <a:effectLst/>
              </a:rPr>
              <a:t>		$a = "Mark";</a:t>
            </a:r>
          </a:p>
          <a:p>
            <a:pPr eaLnBrk="1" hangingPunct="1">
              <a:lnSpc>
                <a:spcPct val="80000"/>
              </a:lnSpc>
              <a:buFontTx/>
              <a:buNone/>
            </a:pPr>
            <a:r>
              <a:rPr lang="en-US" sz="2400" b="1" smtClean="0">
                <a:effectLst/>
              </a:rPr>
              <a:t>		$$a = "Jones";</a:t>
            </a:r>
          </a:p>
          <a:p>
            <a:pPr eaLnBrk="1" hangingPunct="1">
              <a:lnSpc>
                <a:spcPct val="80000"/>
              </a:lnSpc>
              <a:buFontTx/>
              <a:buNone/>
            </a:pPr>
            <a:r>
              <a:rPr lang="en-US" sz="2400" b="1" smtClean="0">
                <a:effectLst/>
              </a:rPr>
              <a:t>		$a = "Mickey";</a:t>
            </a:r>
          </a:p>
          <a:p>
            <a:pPr eaLnBrk="1" hangingPunct="1">
              <a:lnSpc>
                <a:spcPct val="80000"/>
              </a:lnSpc>
              <a:buFontTx/>
              <a:buNone/>
            </a:pPr>
            <a:r>
              <a:rPr lang="en-US" sz="2400" b="1" smtClean="0">
                <a:effectLst/>
              </a:rPr>
              <a:t>		$$a = "Brown";</a:t>
            </a:r>
          </a:p>
          <a:p>
            <a:pPr eaLnBrk="1" hangingPunct="1">
              <a:lnSpc>
                <a:spcPct val="80000"/>
              </a:lnSpc>
              <a:buFontTx/>
              <a:buNone/>
            </a:pPr>
            <a:endParaRPr lang="en-US" sz="2400" b="1" smtClean="0">
              <a:effectLst/>
            </a:endParaRPr>
          </a:p>
          <a:p>
            <a:pPr eaLnBrk="1" hangingPunct="1">
              <a:lnSpc>
                <a:spcPct val="80000"/>
              </a:lnSpc>
              <a:buFontTx/>
              <a:buNone/>
            </a:pPr>
            <a:r>
              <a:rPr lang="en-US" sz="2400" b="1" smtClean="0">
                <a:effectLst/>
              </a:rPr>
              <a:t>	echo $Mark; // Jones</a:t>
            </a:r>
          </a:p>
          <a:p>
            <a:pPr eaLnBrk="1" hangingPunct="1">
              <a:lnSpc>
                <a:spcPct val="80000"/>
              </a:lnSpc>
              <a:buFontTx/>
              <a:buNone/>
            </a:pPr>
            <a:r>
              <a:rPr lang="en-US" sz="2400" b="1" smtClean="0">
                <a:effectLst/>
              </a:rPr>
              <a:t>	echo $Mickey; // Brown</a:t>
            </a:r>
          </a:p>
          <a:p>
            <a:pPr eaLnBrk="1" hangingPunct="1">
              <a:lnSpc>
                <a:spcPct val="80000"/>
              </a:lnSpc>
              <a:buFontTx/>
              <a:buNone/>
            </a:pPr>
            <a:r>
              <a:rPr lang="en-US" sz="2400" b="1" smtClean="0">
                <a:effectLst/>
              </a:rPr>
              <a:t>	echo $$a; // Brown</a:t>
            </a:r>
          </a:p>
          <a:p>
            <a:pPr eaLnBrk="1" hangingPunct="1">
              <a:lnSpc>
                <a:spcPct val="80000"/>
              </a:lnSpc>
              <a:buFontTx/>
              <a:buNone/>
            </a:pPr>
            <a:r>
              <a:rPr lang="en-US" sz="2400" b="1" smtClean="0">
                <a:effectLst/>
              </a:rPr>
              <a:t>	$a = "Mark";</a:t>
            </a:r>
          </a:p>
          <a:p>
            <a:pPr eaLnBrk="1" hangingPunct="1">
              <a:lnSpc>
                <a:spcPct val="80000"/>
              </a:lnSpc>
              <a:buFontTx/>
              <a:buNone/>
            </a:pPr>
            <a:r>
              <a:rPr lang="en-US" sz="2400" b="1" smtClean="0">
                <a:effectLst/>
              </a:rPr>
              <a:t>	echo $$a; // Jones</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3927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defRPr/>
            </a:pPr>
            <a:r>
              <a:rPr lang="en-US" smtClean="0"/>
              <a:t>Simple programs</a:t>
            </a:r>
          </a:p>
        </p:txBody>
      </p:sp>
      <p:sp>
        <p:nvSpPr>
          <p:cNvPr id="198659" name="Rectangle 3"/>
          <p:cNvSpPr>
            <a:spLocks noGrp="1" noChangeArrowheads="1"/>
          </p:cNvSpPr>
          <p:nvPr>
            <p:ph idx="1"/>
          </p:nvPr>
        </p:nvSpPr>
        <p:spPr/>
        <p:txBody>
          <a:bodyPr>
            <a:normAutofit fontScale="92500" lnSpcReduction="10000"/>
          </a:bodyPr>
          <a:lstStyle/>
          <a:p>
            <a:pPr eaLnBrk="1" hangingPunct="1">
              <a:lnSpc>
                <a:spcPct val="90000"/>
              </a:lnSpc>
              <a:buFontTx/>
              <a:buNone/>
              <a:defRPr/>
            </a:pPr>
            <a:r>
              <a:rPr lang="en-US" sz="2400" dirty="0" smtClean="0"/>
              <a:t>(1)</a:t>
            </a:r>
          </a:p>
          <a:p>
            <a:pPr eaLnBrk="1" hangingPunct="1">
              <a:lnSpc>
                <a:spcPct val="90000"/>
              </a:lnSpc>
              <a:buFontTx/>
              <a:buNone/>
              <a:defRPr/>
            </a:pPr>
            <a:endParaRPr lang="en-US" sz="2400" dirty="0" smtClean="0"/>
          </a:p>
          <a:p>
            <a:pPr eaLnBrk="1" hangingPunct="1">
              <a:lnSpc>
                <a:spcPct val="90000"/>
              </a:lnSpc>
              <a:buFontTx/>
              <a:buNone/>
              <a:defRPr/>
            </a:pPr>
            <a:r>
              <a:rPr lang="en-US" sz="2400" dirty="0" smtClean="0"/>
              <a:t>&lt;?</a:t>
            </a:r>
            <a:r>
              <a:rPr lang="en-US" sz="2400" dirty="0" err="1" smtClean="0"/>
              <a:t>php</a:t>
            </a:r>
            <a:endParaRPr lang="en-US" sz="2400" dirty="0" smtClean="0"/>
          </a:p>
          <a:p>
            <a:pPr eaLnBrk="1" hangingPunct="1">
              <a:lnSpc>
                <a:spcPct val="90000"/>
              </a:lnSpc>
              <a:buFontTx/>
              <a:buNone/>
              <a:defRPr/>
            </a:pPr>
            <a:r>
              <a:rPr lang="en-US" sz="2400" dirty="0" smtClean="0"/>
              <a:t>$a=7;</a:t>
            </a:r>
          </a:p>
          <a:p>
            <a:pPr eaLnBrk="1" hangingPunct="1">
              <a:lnSpc>
                <a:spcPct val="90000"/>
              </a:lnSpc>
              <a:buFontTx/>
              <a:buNone/>
              <a:defRPr/>
            </a:pPr>
            <a:r>
              <a:rPr lang="en-US" sz="2400" dirty="0" smtClean="0"/>
              <a:t>echo “$a”;</a:t>
            </a:r>
          </a:p>
          <a:p>
            <a:pPr eaLnBrk="1" hangingPunct="1">
              <a:lnSpc>
                <a:spcPct val="90000"/>
              </a:lnSpc>
              <a:buFontTx/>
              <a:buNone/>
              <a:defRPr/>
            </a:pPr>
            <a:r>
              <a:rPr lang="en-US" sz="2400" dirty="0" smtClean="0"/>
              <a:t>/&gt;</a:t>
            </a:r>
          </a:p>
          <a:p>
            <a:pPr eaLnBrk="1" hangingPunct="1">
              <a:lnSpc>
                <a:spcPct val="90000"/>
              </a:lnSpc>
              <a:buFontTx/>
              <a:buNone/>
              <a:defRPr/>
            </a:pPr>
            <a:endParaRPr lang="en-US" sz="2400" dirty="0" smtClean="0"/>
          </a:p>
          <a:p>
            <a:pPr eaLnBrk="1" hangingPunct="1">
              <a:lnSpc>
                <a:spcPct val="90000"/>
              </a:lnSpc>
              <a:buFontTx/>
              <a:buNone/>
              <a:defRPr/>
            </a:pPr>
            <a:r>
              <a:rPr lang="en-US" sz="2400" dirty="0" smtClean="0"/>
              <a:t>(2)</a:t>
            </a:r>
          </a:p>
          <a:p>
            <a:pPr eaLnBrk="1" hangingPunct="1">
              <a:lnSpc>
                <a:spcPct val="90000"/>
              </a:lnSpc>
              <a:buFontTx/>
              <a:buNone/>
              <a:defRPr/>
            </a:pPr>
            <a:r>
              <a:rPr lang="en-US" sz="2400" dirty="0" smtClean="0"/>
              <a:t>&lt;?</a:t>
            </a:r>
            <a:r>
              <a:rPr lang="en-US" sz="2400" dirty="0" err="1" smtClean="0"/>
              <a:t>php</a:t>
            </a:r>
            <a:endParaRPr lang="en-US" sz="2400" dirty="0" smtClean="0"/>
          </a:p>
          <a:p>
            <a:pPr eaLnBrk="1" hangingPunct="1">
              <a:lnSpc>
                <a:spcPct val="90000"/>
              </a:lnSpc>
              <a:buFontTx/>
              <a:buNone/>
              <a:defRPr/>
            </a:pPr>
            <a:r>
              <a:rPr lang="en-US" sz="2400" dirty="0" smtClean="0"/>
              <a:t>$name=“</a:t>
            </a:r>
            <a:r>
              <a:rPr lang="en-US" sz="2400" dirty="0" err="1" smtClean="0"/>
              <a:t>saman</a:t>
            </a:r>
            <a:r>
              <a:rPr lang="en-US" sz="2400" dirty="0" smtClean="0"/>
              <a:t>”</a:t>
            </a:r>
          </a:p>
          <a:p>
            <a:pPr eaLnBrk="1" hangingPunct="1">
              <a:lnSpc>
                <a:spcPct val="90000"/>
              </a:lnSpc>
              <a:buFontTx/>
              <a:buNone/>
              <a:defRPr/>
            </a:pPr>
            <a:r>
              <a:rPr lang="en-US" sz="2400" dirty="0" smtClean="0"/>
              <a:t>echo $name;</a:t>
            </a:r>
          </a:p>
          <a:p>
            <a:pPr eaLnBrk="1" hangingPunct="1">
              <a:lnSpc>
                <a:spcPct val="90000"/>
              </a:lnSpc>
              <a:buFontTx/>
              <a:buNone/>
              <a:defRPr/>
            </a:pPr>
            <a:r>
              <a:rPr lang="en-US" sz="2400" dirty="0" smtClean="0"/>
              <a:t>?&gt;</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8396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smtClean="0"/>
              <a:t>Exercise</a:t>
            </a:r>
          </a:p>
        </p:txBody>
      </p:sp>
      <p:sp>
        <p:nvSpPr>
          <p:cNvPr id="176131" name="Rectangle 3"/>
          <p:cNvSpPr>
            <a:spLocks noGrp="1" noChangeArrowheads="1"/>
          </p:cNvSpPr>
          <p:nvPr>
            <p:ph idx="1"/>
          </p:nvPr>
        </p:nvSpPr>
        <p:spPr/>
        <p:txBody>
          <a:bodyPr/>
          <a:lstStyle/>
          <a:p>
            <a:pPr eaLnBrk="1" hangingPunct="1">
              <a:defRPr/>
            </a:pPr>
            <a:r>
              <a:rPr lang="en-US" dirty="0" smtClean="0"/>
              <a:t>Write a </a:t>
            </a:r>
            <a:r>
              <a:rPr lang="en-US" dirty="0" err="1" smtClean="0"/>
              <a:t>php</a:t>
            </a:r>
            <a:r>
              <a:rPr lang="en-US" dirty="0" smtClean="0"/>
              <a:t> program to display your name , address, birthday and school.</a:t>
            </a:r>
          </a:p>
          <a:p>
            <a:pPr marL="119062" indent="0" eaLnBrk="1" hangingPunct="1">
              <a:buNone/>
              <a:defRPr/>
            </a:pPr>
            <a:endParaRPr lang="en-US" dirty="0" smtClean="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1989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defRPr/>
            </a:pPr>
            <a:r>
              <a:rPr lang="en-US" smtClean="0"/>
              <a:t>Answer</a:t>
            </a:r>
          </a:p>
        </p:txBody>
      </p:sp>
      <p:sp>
        <p:nvSpPr>
          <p:cNvPr id="201731" name="Rectangle 3"/>
          <p:cNvSpPr>
            <a:spLocks noGrp="1" noChangeArrowheads="1"/>
          </p:cNvSpPr>
          <p:nvPr>
            <p:ph idx="1"/>
          </p:nvPr>
        </p:nvSpPr>
        <p:spPr/>
        <p:txBody>
          <a:bodyPr>
            <a:normAutofit fontScale="92500" lnSpcReduction="20000"/>
          </a:bodyPr>
          <a:lstStyle/>
          <a:p>
            <a:pPr marL="119062" indent="0" eaLnBrk="1" hangingPunct="1">
              <a:lnSpc>
                <a:spcPct val="80000"/>
              </a:lnSpc>
              <a:buNone/>
              <a:defRPr/>
            </a:pPr>
            <a:r>
              <a:rPr lang="en-US" dirty="0" smtClean="0"/>
              <a:t>&lt;?</a:t>
            </a:r>
            <a:r>
              <a:rPr lang="en-US" dirty="0" err="1" smtClean="0"/>
              <a:t>php</a:t>
            </a:r>
            <a:endParaRPr lang="en-US" dirty="0" smtClean="0"/>
          </a:p>
          <a:p>
            <a:pPr marL="119062" indent="0" eaLnBrk="1" hangingPunct="1">
              <a:lnSpc>
                <a:spcPct val="80000"/>
              </a:lnSpc>
              <a:buNone/>
              <a:defRPr/>
            </a:pPr>
            <a:r>
              <a:rPr lang="en-US" dirty="0" smtClean="0"/>
              <a:t>$name="</a:t>
            </a:r>
            <a:r>
              <a:rPr lang="en-US" dirty="0" err="1" smtClean="0"/>
              <a:t>Sarath</a:t>
            </a:r>
            <a:r>
              <a:rPr lang="en-US" dirty="0" smtClean="0"/>
              <a:t>";</a:t>
            </a:r>
          </a:p>
          <a:p>
            <a:pPr marL="119062" indent="0" eaLnBrk="1" hangingPunct="1">
              <a:lnSpc>
                <a:spcPct val="80000"/>
              </a:lnSpc>
              <a:buNone/>
              <a:defRPr/>
            </a:pPr>
            <a:r>
              <a:rPr lang="en-US" dirty="0" smtClean="0"/>
              <a:t>$address="</a:t>
            </a:r>
            <a:r>
              <a:rPr lang="en-US" dirty="0" err="1" smtClean="0"/>
              <a:t>kegalle</a:t>
            </a:r>
            <a:r>
              <a:rPr lang="en-US" dirty="0" smtClean="0"/>
              <a:t>";</a:t>
            </a:r>
          </a:p>
          <a:p>
            <a:pPr marL="119062" indent="0" eaLnBrk="1" hangingPunct="1">
              <a:lnSpc>
                <a:spcPct val="80000"/>
              </a:lnSpc>
              <a:buNone/>
              <a:defRPr/>
            </a:pPr>
            <a:r>
              <a:rPr lang="en-US" dirty="0" smtClean="0"/>
              <a:t>$birth="1981/10/30";</a:t>
            </a:r>
          </a:p>
          <a:p>
            <a:pPr marL="119062" indent="0" eaLnBrk="1" hangingPunct="1">
              <a:lnSpc>
                <a:spcPct val="80000"/>
              </a:lnSpc>
              <a:buNone/>
              <a:defRPr/>
            </a:pPr>
            <a:r>
              <a:rPr lang="en-US" dirty="0" smtClean="0"/>
              <a:t>echo $name;</a:t>
            </a:r>
          </a:p>
          <a:p>
            <a:pPr marL="119062" indent="0" eaLnBrk="1" hangingPunct="1">
              <a:lnSpc>
                <a:spcPct val="80000"/>
              </a:lnSpc>
              <a:buNone/>
              <a:defRPr/>
            </a:pPr>
            <a:r>
              <a:rPr lang="en-US" dirty="0" smtClean="0"/>
              <a:t>echo "&lt;</a:t>
            </a:r>
            <a:r>
              <a:rPr lang="en-US" dirty="0" err="1" smtClean="0"/>
              <a:t>br</a:t>
            </a:r>
            <a:r>
              <a:rPr lang="en-US" dirty="0" smtClean="0"/>
              <a:t>/&gt;";</a:t>
            </a:r>
          </a:p>
          <a:p>
            <a:pPr marL="119062" indent="0" eaLnBrk="1" hangingPunct="1">
              <a:lnSpc>
                <a:spcPct val="80000"/>
              </a:lnSpc>
              <a:buNone/>
              <a:defRPr/>
            </a:pPr>
            <a:r>
              <a:rPr lang="en-US" dirty="0" smtClean="0"/>
              <a:t>echo $address;</a:t>
            </a:r>
          </a:p>
          <a:p>
            <a:pPr marL="119062" indent="0" eaLnBrk="1" hangingPunct="1">
              <a:lnSpc>
                <a:spcPct val="80000"/>
              </a:lnSpc>
              <a:buNone/>
              <a:defRPr/>
            </a:pPr>
            <a:r>
              <a:rPr lang="en-US" dirty="0" smtClean="0"/>
              <a:t>echo "&lt;</a:t>
            </a:r>
            <a:r>
              <a:rPr lang="en-US" dirty="0" err="1" smtClean="0"/>
              <a:t>br</a:t>
            </a:r>
            <a:r>
              <a:rPr lang="en-US" dirty="0" smtClean="0"/>
              <a:t>/&gt;";</a:t>
            </a:r>
          </a:p>
          <a:p>
            <a:pPr marL="119062" indent="0" eaLnBrk="1" hangingPunct="1">
              <a:lnSpc>
                <a:spcPct val="80000"/>
              </a:lnSpc>
              <a:buNone/>
              <a:defRPr/>
            </a:pPr>
            <a:r>
              <a:rPr lang="en-US" dirty="0" smtClean="0"/>
              <a:t>echo $birth;</a:t>
            </a:r>
          </a:p>
          <a:p>
            <a:pPr marL="119062" indent="0" eaLnBrk="1" hangingPunct="1">
              <a:lnSpc>
                <a:spcPct val="80000"/>
              </a:lnSpc>
              <a:buNone/>
              <a:defRPr/>
            </a:pPr>
            <a:endParaRPr lang="en-US" dirty="0" smtClean="0"/>
          </a:p>
          <a:p>
            <a:pPr marL="119062" indent="0" eaLnBrk="1" hangingPunct="1">
              <a:lnSpc>
                <a:spcPct val="80000"/>
              </a:lnSpc>
              <a:buNone/>
              <a:defRPr/>
            </a:pPr>
            <a:r>
              <a:rPr lang="en-US" dirty="0" smtClean="0"/>
              <a:t>?&gt;</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0803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7200" y="381000"/>
            <a:ext cx="7772400" cy="762000"/>
          </a:xfrm>
        </p:spPr>
        <p:txBody>
          <a:bodyPr>
            <a:normAutofit/>
          </a:bodyPr>
          <a:lstStyle/>
          <a:p>
            <a:pPr eaLnBrk="1" hangingPunct="1">
              <a:defRPr/>
            </a:pPr>
            <a:r>
              <a:rPr lang="en-US" dirty="0" smtClean="0"/>
              <a:t>Data types</a:t>
            </a:r>
          </a:p>
        </p:txBody>
      </p:sp>
      <p:sp>
        <p:nvSpPr>
          <p:cNvPr id="169987" name="Rectangle 3"/>
          <p:cNvSpPr>
            <a:spLocks noGrp="1" noChangeArrowheads="1"/>
          </p:cNvSpPr>
          <p:nvPr>
            <p:ph type="body" sz="half" idx="1"/>
          </p:nvPr>
        </p:nvSpPr>
        <p:spPr>
          <a:xfrm>
            <a:off x="381000" y="1676400"/>
            <a:ext cx="8686800" cy="5181600"/>
          </a:xfrm>
        </p:spPr>
        <p:txBody>
          <a:bodyPr/>
          <a:lstStyle/>
          <a:p>
            <a:pPr eaLnBrk="1" hangingPunct="1">
              <a:defRPr/>
            </a:pPr>
            <a:endParaRPr lang="en-US" sz="2000" dirty="0" smtClean="0"/>
          </a:p>
          <a:p>
            <a:pPr eaLnBrk="1" hangingPunct="1">
              <a:defRPr/>
            </a:pPr>
            <a:r>
              <a:rPr lang="en-US" dirty="0"/>
              <a:t>Eight standard data types available in </a:t>
            </a:r>
            <a:r>
              <a:rPr lang="en-US" dirty="0" err="1"/>
              <a:t>php</a:t>
            </a:r>
            <a:endParaRPr lang="en-US" dirty="0"/>
          </a:p>
          <a:p>
            <a:pPr eaLnBrk="1" hangingPunct="1">
              <a:buFontTx/>
              <a:buNone/>
              <a:defRPr/>
            </a:pPr>
            <a:endParaRPr lang="en-US" sz="2000" dirty="0" smtClean="0"/>
          </a:p>
        </p:txBody>
      </p:sp>
      <p:graphicFrame>
        <p:nvGraphicFramePr>
          <p:cNvPr id="170098" name="Group 114"/>
          <p:cNvGraphicFramePr>
            <a:graphicFrameLocks noGrp="1"/>
          </p:cNvGraphicFramePr>
          <p:nvPr>
            <p:ph sz="half" idx="2"/>
            <p:extLst>
              <p:ext uri="{D42A27DB-BD31-4B8C-83A1-F6EECF244321}">
                <p14:modId xmlns:p14="http://schemas.microsoft.com/office/powerpoint/2010/main" val="549110750"/>
              </p:ext>
            </p:extLst>
          </p:nvPr>
        </p:nvGraphicFramePr>
        <p:xfrm>
          <a:off x="762000" y="2743200"/>
          <a:ext cx="7620000" cy="3733803"/>
        </p:xfrm>
        <a:graphic>
          <a:graphicData uri="http://schemas.openxmlformats.org/drawingml/2006/table">
            <a:tbl>
              <a:tblPr/>
              <a:tblGrid>
                <a:gridCol w="2230244"/>
                <a:gridCol w="2963979"/>
                <a:gridCol w="2425777"/>
              </a:tblGrid>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Type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Example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Keyword</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Boolean</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True/false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bool</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Integer</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5</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integer</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Float or Double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5.767</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double</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string</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“saman”</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string</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object</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an instance of class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Array</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Array of values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Resource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database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8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Null</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Un initialized variable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8356962"/>
      </p:ext>
    </p:extLst>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50" name="Rectangle 42"/>
          <p:cNvSpPr>
            <a:spLocks noGrp="1" noChangeArrowheads="1"/>
          </p:cNvSpPr>
          <p:nvPr>
            <p:ph type="title"/>
          </p:nvPr>
        </p:nvSpPr>
        <p:spPr>
          <a:xfrm>
            <a:off x="381000" y="381000"/>
            <a:ext cx="7772400" cy="762000"/>
          </a:xfrm>
        </p:spPr>
        <p:txBody>
          <a:bodyPr>
            <a:normAutofit/>
          </a:bodyPr>
          <a:lstStyle/>
          <a:p>
            <a:pPr eaLnBrk="1" hangingPunct="1">
              <a:defRPr/>
            </a:pPr>
            <a:r>
              <a:rPr lang="en-US" dirty="0" smtClean="0"/>
              <a:t>Data types   cont.</a:t>
            </a:r>
          </a:p>
        </p:txBody>
      </p:sp>
      <p:sp>
        <p:nvSpPr>
          <p:cNvPr id="171061" name="Rectangle 53"/>
          <p:cNvSpPr>
            <a:spLocks noChangeArrowheads="1"/>
          </p:cNvSpPr>
          <p:nvPr/>
        </p:nvSpPr>
        <p:spPr bwMode="auto">
          <a:xfrm>
            <a:off x="152400" y="1524000"/>
            <a:ext cx="8991600"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defRPr/>
            </a:pPr>
            <a:r>
              <a:rPr lang="en-US" sz="2300" dirty="0">
                <a:latin typeface="+mn-lt"/>
              </a:rPr>
              <a:t>To assign values to variables:</a:t>
            </a:r>
          </a:p>
          <a:p>
            <a:pPr lvl="2">
              <a:defRPr/>
            </a:pPr>
            <a:r>
              <a:rPr lang="en-US" sz="2300" dirty="0">
                <a:latin typeface="+mn-lt"/>
              </a:rPr>
              <a:t>	$foo = ‘bar’; </a:t>
            </a:r>
            <a:r>
              <a:rPr lang="en-US" sz="2300" dirty="0" smtClean="0">
                <a:latin typeface="+mn-lt"/>
              </a:rPr>
              <a:t>	Data </a:t>
            </a:r>
            <a:r>
              <a:rPr lang="en-US" sz="2300" dirty="0">
                <a:latin typeface="+mn-lt"/>
              </a:rPr>
              <a:t>Type: String</a:t>
            </a:r>
          </a:p>
          <a:p>
            <a:pPr lvl="2">
              <a:defRPr/>
            </a:pPr>
            <a:r>
              <a:rPr lang="en-US" sz="2300" dirty="0">
                <a:latin typeface="+mn-lt"/>
              </a:rPr>
              <a:t>	$foo = 1; </a:t>
            </a:r>
            <a:r>
              <a:rPr lang="en-US" sz="2300" dirty="0" smtClean="0">
                <a:latin typeface="+mn-lt"/>
              </a:rPr>
              <a:t>	Data </a:t>
            </a:r>
            <a:r>
              <a:rPr lang="en-US" sz="2300" dirty="0">
                <a:latin typeface="+mn-lt"/>
              </a:rPr>
              <a:t>Type: integer</a:t>
            </a:r>
          </a:p>
          <a:p>
            <a:pPr lvl="2">
              <a:defRPr/>
            </a:pPr>
            <a:r>
              <a:rPr lang="en-US" sz="2300" dirty="0">
                <a:latin typeface="+mn-lt"/>
              </a:rPr>
              <a:t>	$foo = 5.34; </a:t>
            </a:r>
            <a:r>
              <a:rPr lang="en-US" sz="2300" dirty="0" smtClean="0">
                <a:latin typeface="+mn-lt"/>
              </a:rPr>
              <a:t>	Data </a:t>
            </a:r>
            <a:r>
              <a:rPr lang="en-US" sz="2300" dirty="0">
                <a:latin typeface="+mn-lt"/>
              </a:rPr>
              <a:t>Type: Double</a:t>
            </a:r>
          </a:p>
          <a:p>
            <a:pPr lvl="2">
              <a:defRPr/>
            </a:pPr>
            <a:r>
              <a:rPr lang="en-US" sz="2300" dirty="0">
                <a:latin typeface="+mn-lt"/>
              </a:rPr>
              <a:t>	$foo = array(“</a:t>
            </a:r>
            <a:r>
              <a:rPr lang="en-US" sz="2300" dirty="0" err="1">
                <a:latin typeface="+mn-lt"/>
              </a:rPr>
              <a:t>bar”,”united</a:t>
            </a:r>
            <a:r>
              <a:rPr lang="en-US" sz="2300" dirty="0">
                <a:latin typeface="+mn-lt"/>
              </a:rPr>
              <a:t>”); </a:t>
            </a:r>
            <a:r>
              <a:rPr lang="en-US" sz="2300" dirty="0" smtClean="0">
                <a:latin typeface="+mn-lt"/>
              </a:rPr>
              <a:t>	Data </a:t>
            </a:r>
            <a:r>
              <a:rPr lang="en-US" sz="2300" dirty="0">
                <a:latin typeface="+mn-lt"/>
              </a:rPr>
              <a:t>Type: Array</a:t>
            </a:r>
          </a:p>
          <a:p>
            <a:pPr>
              <a:buFontTx/>
              <a:buChar char="•"/>
              <a:defRPr/>
            </a:pPr>
            <a:r>
              <a:rPr lang="en-US" sz="2300" dirty="0">
                <a:latin typeface="+mn-lt"/>
              </a:rPr>
              <a:t>Data Types are automatically assigned though you can force a data type by type casting. For example:</a:t>
            </a:r>
          </a:p>
          <a:p>
            <a:pPr lvl="2">
              <a:defRPr/>
            </a:pPr>
            <a:r>
              <a:rPr lang="en-US" sz="2300" dirty="0">
                <a:latin typeface="+mn-lt"/>
              </a:rPr>
              <a:t>	$foo = ‘Hello’;</a:t>
            </a:r>
          </a:p>
          <a:p>
            <a:pPr lvl="2">
              <a:defRPr/>
            </a:pPr>
            <a:r>
              <a:rPr lang="en-US" sz="2300" dirty="0">
                <a:latin typeface="+mn-lt"/>
              </a:rPr>
              <a:t>	$bar = (</a:t>
            </a:r>
            <a:r>
              <a:rPr lang="en-US" sz="2300" dirty="0" err="1">
                <a:latin typeface="+mn-lt"/>
              </a:rPr>
              <a:t>int</a:t>
            </a:r>
            <a:r>
              <a:rPr lang="en-US" sz="2300" dirty="0">
                <a:latin typeface="+mn-lt"/>
              </a:rPr>
              <a:t>)$foo;</a:t>
            </a:r>
          </a:p>
          <a:p>
            <a:pPr lvl="2">
              <a:defRPr/>
            </a:pPr>
            <a:r>
              <a:rPr lang="en-US" sz="2300" dirty="0">
                <a:latin typeface="+mn-lt"/>
              </a:rPr>
              <a:t>	$bar now equals 0</a:t>
            </a:r>
          </a:p>
          <a:p>
            <a:pPr>
              <a:buFontTx/>
              <a:buChar char="•"/>
              <a:defRPr/>
            </a:pPr>
            <a:r>
              <a:rPr lang="en-US" sz="2300" dirty="0">
                <a:latin typeface="+mn-lt"/>
              </a:rPr>
              <a:t>Almost all variables are local. </a:t>
            </a:r>
            <a:r>
              <a:rPr lang="en-US" sz="2300" dirty="0" smtClean="0">
                <a:latin typeface="+mn-lt"/>
              </a:rPr>
              <a:t>Global </a:t>
            </a:r>
            <a:r>
              <a:rPr lang="en-US" sz="2300" dirty="0">
                <a:latin typeface="+mn-lt"/>
              </a:rPr>
              <a:t>include $_POST</a:t>
            </a:r>
          </a:p>
          <a:p>
            <a:pPr>
              <a:buFontTx/>
              <a:buChar char="•"/>
              <a:defRPr/>
            </a:pPr>
            <a:r>
              <a:rPr lang="en-US" sz="2300" dirty="0">
                <a:effectLst>
                  <a:outerShdw blurRad="38100" dist="38100" dir="2700000" algn="tl">
                    <a:srgbClr val="FFFFFF"/>
                  </a:outerShdw>
                </a:effectLst>
                <a:latin typeface="+mn-lt"/>
              </a:rPr>
              <a:t>Array in </a:t>
            </a:r>
            <a:r>
              <a:rPr lang="en-US" sz="2300" dirty="0" err="1">
                <a:effectLst>
                  <a:outerShdw blurRad="38100" dist="38100" dir="2700000" algn="tl">
                    <a:srgbClr val="FFFFFF"/>
                  </a:outerShdw>
                </a:effectLst>
                <a:latin typeface="+mn-lt"/>
              </a:rPr>
              <a:t>php</a:t>
            </a:r>
            <a:endParaRPr lang="en-US" sz="2300" dirty="0">
              <a:effectLst>
                <a:outerShdw blurRad="38100" dist="38100" dir="2700000" algn="tl">
                  <a:srgbClr val="FFFFFF"/>
                </a:outerShdw>
              </a:effectLst>
              <a:latin typeface="+mn-lt"/>
            </a:endParaRPr>
          </a:p>
          <a:p>
            <a:pPr>
              <a:defRPr/>
            </a:pPr>
            <a:r>
              <a:rPr lang="en-US" sz="2300" dirty="0">
                <a:effectLst>
                  <a:outerShdw blurRad="38100" dist="38100" dir="2700000" algn="tl">
                    <a:srgbClr val="FFFFFF"/>
                  </a:outerShdw>
                </a:effectLst>
                <a:latin typeface="+mn-lt"/>
              </a:rPr>
              <a:t>	$names[0] = 'Helen';</a:t>
            </a:r>
          </a:p>
          <a:p>
            <a:pPr>
              <a:defRPr/>
            </a:pPr>
            <a:r>
              <a:rPr lang="en-US" sz="2300" dirty="0">
                <a:effectLst>
                  <a:outerShdw blurRad="38100" dist="38100" dir="2700000" algn="tl">
                    <a:srgbClr val="FFFFFF"/>
                  </a:outerShdw>
                </a:effectLst>
                <a:latin typeface="+mn-lt"/>
              </a:rPr>
              <a:t>	$names[1] = 'Susan';</a:t>
            </a:r>
          </a:p>
          <a:p>
            <a:pPr>
              <a:defRPr/>
            </a:pPr>
            <a:r>
              <a:rPr lang="en-US" sz="2300" dirty="0">
                <a:effectLst>
                  <a:outerShdw blurRad="38100" dist="38100" dir="2700000" algn="tl">
                    <a:srgbClr val="FFFFFF"/>
                  </a:outerShdw>
                </a:effectLst>
                <a:latin typeface="+mn-lt"/>
              </a:rPr>
              <a:t>	$names[2] = 'Marc';</a:t>
            </a:r>
          </a:p>
          <a:p>
            <a:pPr>
              <a:defRPr/>
            </a:pPr>
            <a:endParaRPr lang="en-US" sz="1600" dirty="0"/>
          </a:p>
          <a:p>
            <a:pPr>
              <a:defRPr/>
            </a:pPr>
            <a:endParaRPr lang="en-US" sz="2000" dirty="0"/>
          </a:p>
          <a:p>
            <a:pPr>
              <a:defRPr/>
            </a:pPr>
            <a:endParaRPr lang="en-US" sz="2000" dirty="0"/>
          </a:p>
          <a:p>
            <a:pPr>
              <a:defRPr/>
            </a:pPr>
            <a:endParaRPr lang="en-US" sz="2000" dirty="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1539278"/>
      </p:ext>
    </p:extLst>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defRPr/>
            </a:pPr>
            <a:r>
              <a:rPr lang="en-US" dirty="0" err="1" smtClean="0"/>
              <a:t>gettype</a:t>
            </a:r>
            <a:r>
              <a:rPr lang="en-US" dirty="0" smtClean="0"/>
              <a:t>()</a:t>
            </a:r>
          </a:p>
        </p:txBody>
      </p:sp>
      <p:sp>
        <p:nvSpPr>
          <p:cNvPr id="202755" name="Rectangle 3"/>
          <p:cNvSpPr>
            <a:spLocks noGrp="1" noChangeArrowheads="1"/>
          </p:cNvSpPr>
          <p:nvPr>
            <p:ph idx="1"/>
          </p:nvPr>
        </p:nvSpPr>
        <p:spPr/>
        <p:txBody>
          <a:bodyPr/>
          <a:lstStyle/>
          <a:p>
            <a:pPr eaLnBrk="1" hangingPunct="1">
              <a:defRPr/>
            </a:pPr>
            <a:r>
              <a:rPr lang="en-US" dirty="0" smtClean="0"/>
              <a:t>You can used the building </a:t>
            </a:r>
            <a:r>
              <a:rPr lang="en-US" dirty="0" err="1" smtClean="0"/>
              <a:t>php</a:t>
            </a:r>
            <a:r>
              <a:rPr lang="en-US" dirty="0" smtClean="0"/>
              <a:t> function called </a:t>
            </a:r>
            <a:r>
              <a:rPr lang="en-US" dirty="0" err="1" smtClean="0"/>
              <a:t>gettype</a:t>
            </a:r>
            <a:r>
              <a:rPr lang="en-US" dirty="0" smtClean="0"/>
              <a:t>() to test the type of variable.</a:t>
            </a:r>
          </a:p>
          <a:p>
            <a:pPr marL="119062" indent="0" eaLnBrk="1" hangingPunct="1">
              <a:buNone/>
              <a:defRPr/>
            </a:pPr>
            <a:endParaRPr lang="en-US" dirty="0" smtClean="0"/>
          </a:p>
          <a:p>
            <a:pPr eaLnBrk="1" hangingPunct="1">
              <a:defRPr/>
            </a:pPr>
            <a:r>
              <a:rPr lang="en-US" dirty="0" smtClean="0"/>
              <a:t>If you place a variable between the parenthesis of the function called </a:t>
            </a:r>
            <a:r>
              <a:rPr lang="en-US" dirty="0" err="1" smtClean="0"/>
              <a:t>gettype</a:t>
            </a:r>
            <a:r>
              <a:rPr lang="en-US" dirty="0" smtClean="0"/>
              <a:t>() returns a string representing the relevant type.</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7817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err="1" smtClean="0"/>
              <a:t>gettype</a:t>
            </a:r>
            <a:r>
              <a:rPr lang="en-US" dirty="0" smtClean="0"/>
              <a:t>()</a:t>
            </a:r>
            <a:endParaRPr lang="en-US" dirty="0"/>
          </a:p>
        </p:txBody>
      </p:sp>
      <p:pic>
        <p:nvPicPr>
          <p:cNvPr id="40963"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029200" y="2209800"/>
            <a:ext cx="3352381" cy="2734057"/>
          </a:xfrm>
        </p:spPr>
      </p:pic>
      <p:sp>
        <p:nvSpPr>
          <p:cNvPr id="40962" name="Rectangle 3"/>
          <p:cNvSpPr>
            <a:spLocks noGrp="1" noChangeArrowheads="1"/>
          </p:cNvSpPr>
          <p:nvPr>
            <p:ph type="body" sz="half" idx="4294967295"/>
          </p:nvPr>
        </p:nvSpPr>
        <p:spPr>
          <a:xfrm>
            <a:off x="457200" y="1371600"/>
            <a:ext cx="4953000" cy="5181600"/>
          </a:xfrm>
        </p:spPr>
        <p:txBody>
          <a:bodyPr>
            <a:normAutofit fontScale="92500" lnSpcReduction="10000"/>
          </a:bodyPr>
          <a:lstStyle/>
          <a:p>
            <a:pPr eaLnBrk="1" hangingPunct="1">
              <a:lnSpc>
                <a:spcPct val="80000"/>
              </a:lnSpc>
              <a:buFontTx/>
              <a:buNone/>
            </a:pPr>
            <a:r>
              <a:rPr lang="en-US" sz="2400" dirty="0" smtClean="0"/>
              <a:t>&lt;html&gt;</a:t>
            </a:r>
          </a:p>
          <a:p>
            <a:pPr eaLnBrk="1" hangingPunct="1">
              <a:lnSpc>
                <a:spcPct val="80000"/>
              </a:lnSpc>
              <a:buFontTx/>
              <a:buNone/>
            </a:pPr>
            <a:r>
              <a:rPr lang="en-US" sz="2400" dirty="0" smtClean="0"/>
              <a:t>&lt;body&gt;</a:t>
            </a:r>
          </a:p>
          <a:p>
            <a:pPr eaLnBrk="1" hangingPunct="1">
              <a:lnSpc>
                <a:spcPct val="80000"/>
              </a:lnSpc>
              <a:buFontTx/>
              <a:buNone/>
            </a:pPr>
            <a:r>
              <a:rPr lang="en-US" sz="2400" dirty="0" smtClean="0"/>
              <a:t>&lt;?PHP</a:t>
            </a:r>
          </a:p>
          <a:p>
            <a:pPr eaLnBrk="1" hangingPunct="1">
              <a:lnSpc>
                <a:spcPct val="80000"/>
              </a:lnSpc>
              <a:buFontTx/>
              <a:buNone/>
            </a:pPr>
            <a:r>
              <a:rPr lang="en-US" sz="2400" dirty="0" smtClean="0"/>
              <a:t>$</a:t>
            </a:r>
            <a:r>
              <a:rPr lang="en-US" sz="2400" dirty="0" err="1" smtClean="0"/>
              <a:t>varint</a:t>
            </a:r>
            <a:r>
              <a:rPr lang="en-US" sz="2400" dirty="0" smtClean="0"/>
              <a:t>=12;</a:t>
            </a:r>
          </a:p>
          <a:p>
            <a:pPr eaLnBrk="1" hangingPunct="1">
              <a:lnSpc>
                <a:spcPct val="80000"/>
              </a:lnSpc>
              <a:buFontTx/>
              <a:buNone/>
            </a:pPr>
            <a:r>
              <a:rPr lang="en-US" sz="2400" dirty="0" smtClean="0"/>
              <a:t>$</a:t>
            </a:r>
            <a:r>
              <a:rPr lang="en-US" sz="2400" dirty="0" err="1" smtClean="0"/>
              <a:t>vardouble</a:t>
            </a:r>
            <a:r>
              <a:rPr lang="en-US" sz="2400" dirty="0" smtClean="0"/>
              <a:t>=12.12;</a:t>
            </a:r>
          </a:p>
          <a:p>
            <a:pPr eaLnBrk="1" hangingPunct="1">
              <a:lnSpc>
                <a:spcPct val="80000"/>
              </a:lnSpc>
              <a:buFontTx/>
              <a:buNone/>
            </a:pPr>
            <a:r>
              <a:rPr lang="en-US" sz="2400" dirty="0" smtClean="0"/>
              <a:t>$varstring1="test";</a:t>
            </a:r>
          </a:p>
          <a:p>
            <a:pPr eaLnBrk="1" hangingPunct="1">
              <a:lnSpc>
                <a:spcPct val="80000"/>
              </a:lnSpc>
              <a:buFontTx/>
              <a:buNone/>
            </a:pPr>
            <a:r>
              <a:rPr lang="en-US" sz="2400" dirty="0" smtClean="0"/>
              <a:t>$varstring2='test';</a:t>
            </a:r>
          </a:p>
          <a:p>
            <a:pPr eaLnBrk="1" hangingPunct="1">
              <a:lnSpc>
                <a:spcPct val="80000"/>
              </a:lnSpc>
              <a:buFontTx/>
              <a:buNone/>
            </a:pPr>
            <a:r>
              <a:rPr lang="en-US" sz="2400" dirty="0" smtClean="0"/>
              <a:t>$</a:t>
            </a:r>
            <a:r>
              <a:rPr lang="en-US" sz="2400" dirty="0" err="1" smtClean="0"/>
              <a:t>varbool</a:t>
            </a:r>
            <a:r>
              <a:rPr lang="en-US" sz="2400" dirty="0" smtClean="0"/>
              <a:t>=true;</a:t>
            </a:r>
          </a:p>
          <a:p>
            <a:pPr eaLnBrk="1" hangingPunct="1">
              <a:lnSpc>
                <a:spcPct val="80000"/>
              </a:lnSpc>
              <a:buFontTx/>
              <a:buNone/>
            </a:pPr>
            <a:r>
              <a:rPr lang="en-US" sz="2400" dirty="0" smtClean="0"/>
              <a:t>echo </a:t>
            </a:r>
            <a:r>
              <a:rPr lang="en-US" sz="2400" dirty="0" err="1" smtClean="0"/>
              <a:t>gettype</a:t>
            </a:r>
            <a:r>
              <a:rPr lang="en-US" sz="2400" dirty="0" smtClean="0"/>
              <a:t>($</a:t>
            </a:r>
            <a:r>
              <a:rPr lang="en-US" sz="2400" dirty="0" err="1" smtClean="0"/>
              <a:t>varint</a:t>
            </a:r>
            <a:r>
              <a:rPr lang="en-US" sz="2400" dirty="0" smtClean="0"/>
              <a:t>),"&lt;</a:t>
            </a:r>
            <a:r>
              <a:rPr lang="en-US" sz="2400" dirty="0" err="1" smtClean="0"/>
              <a:t>br</a:t>
            </a:r>
            <a:r>
              <a:rPr lang="en-US" sz="2400" dirty="0" smtClean="0"/>
              <a:t>&gt;";</a:t>
            </a:r>
          </a:p>
          <a:p>
            <a:pPr eaLnBrk="1" hangingPunct="1">
              <a:lnSpc>
                <a:spcPct val="80000"/>
              </a:lnSpc>
              <a:buFontTx/>
              <a:buNone/>
            </a:pPr>
            <a:r>
              <a:rPr lang="en-US" sz="2400" dirty="0" smtClean="0"/>
              <a:t>echo </a:t>
            </a:r>
            <a:r>
              <a:rPr lang="en-US" sz="2400" dirty="0" err="1" smtClean="0"/>
              <a:t>gettype</a:t>
            </a:r>
            <a:r>
              <a:rPr lang="en-US" sz="2400" dirty="0" smtClean="0"/>
              <a:t>($</a:t>
            </a:r>
            <a:r>
              <a:rPr lang="en-US" sz="2400" dirty="0" err="1" smtClean="0"/>
              <a:t>vardouble</a:t>
            </a:r>
            <a:r>
              <a:rPr lang="en-US" sz="2400" dirty="0" smtClean="0"/>
              <a:t>),"&lt;</a:t>
            </a:r>
            <a:r>
              <a:rPr lang="en-US" sz="2400" dirty="0" err="1" smtClean="0"/>
              <a:t>br</a:t>
            </a:r>
            <a:r>
              <a:rPr lang="en-US" sz="2400" dirty="0" smtClean="0"/>
              <a:t>&gt;";</a:t>
            </a:r>
          </a:p>
          <a:p>
            <a:pPr eaLnBrk="1" hangingPunct="1">
              <a:lnSpc>
                <a:spcPct val="80000"/>
              </a:lnSpc>
              <a:buFontTx/>
              <a:buNone/>
            </a:pPr>
            <a:r>
              <a:rPr lang="en-US" sz="2400" dirty="0" smtClean="0"/>
              <a:t>echo </a:t>
            </a:r>
            <a:r>
              <a:rPr lang="en-US" sz="2400" dirty="0" err="1" smtClean="0"/>
              <a:t>gettype</a:t>
            </a:r>
            <a:r>
              <a:rPr lang="en-US" sz="2400" dirty="0" smtClean="0"/>
              <a:t>($varstring1),"&lt;</a:t>
            </a:r>
            <a:r>
              <a:rPr lang="en-US" sz="2400" dirty="0" err="1" smtClean="0"/>
              <a:t>br</a:t>
            </a:r>
            <a:r>
              <a:rPr lang="en-US" sz="2400" dirty="0" smtClean="0"/>
              <a:t>&gt;";</a:t>
            </a:r>
          </a:p>
          <a:p>
            <a:pPr eaLnBrk="1" hangingPunct="1">
              <a:lnSpc>
                <a:spcPct val="80000"/>
              </a:lnSpc>
              <a:buFontTx/>
              <a:buNone/>
            </a:pPr>
            <a:r>
              <a:rPr lang="en-US" sz="2400" dirty="0" smtClean="0"/>
              <a:t>echo </a:t>
            </a:r>
            <a:r>
              <a:rPr lang="en-US" sz="2400" dirty="0" err="1" smtClean="0"/>
              <a:t>gettype</a:t>
            </a:r>
            <a:r>
              <a:rPr lang="en-US" sz="2400" dirty="0" smtClean="0"/>
              <a:t>($varstring2),"&lt;</a:t>
            </a:r>
            <a:r>
              <a:rPr lang="en-US" sz="2400" dirty="0" err="1" smtClean="0"/>
              <a:t>br</a:t>
            </a:r>
            <a:r>
              <a:rPr lang="en-US" sz="2400" dirty="0" smtClean="0"/>
              <a:t>&gt;";</a:t>
            </a:r>
          </a:p>
          <a:p>
            <a:pPr eaLnBrk="1" hangingPunct="1">
              <a:lnSpc>
                <a:spcPct val="80000"/>
              </a:lnSpc>
              <a:buFontTx/>
              <a:buNone/>
            </a:pPr>
            <a:r>
              <a:rPr lang="en-US" sz="2400" dirty="0" smtClean="0"/>
              <a:t>echo </a:t>
            </a:r>
            <a:r>
              <a:rPr lang="en-US" sz="2400" dirty="0" err="1" smtClean="0"/>
              <a:t>gettype</a:t>
            </a:r>
            <a:r>
              <a:rPr lang="en-US" sz="2400" dirty="0" smtClean="0"/>
              <a:t>($</a:t>
            </a:r>
            <a:r>
              <a:rPr lang="en-US" sz="2400" dirty="0" err="1" smtClean="0"/>
              <a:t>varbool</a:t>
            </a:r>
            <a:r>
              <a:rPr lang="en-US" sz="2400" dirty="0" smtClean="0"/>
              <a:t>),"&lt;</a:t>
            </a:r>
            <a:r>
              <a:rPr lang="en-US" sz="2400" dirty="0" err="1" smtClean="0"/>
              <a:t>br</a:t>
            </a:r>
            <a:r>
              <a:rPr lang="en-US" sz="2400" dirty="0" smtClean="0"/>
              <a:t>&gt;";</a:t>
            </a:r>
          </a:p>
          <a:p>
            <a:pPr eaLnBrk="1" hangingPunct="1">
              <a:lnSpc>
                <a:spcPct val="80000"/>
              </a:lnSpc>
              <a:buFontTx/>
              <a:buNone/>
            </a:pPr>
            <a:r>
              <a:rPr lang="en-US" sz="2400" dirty="0" smtClean="0"/>
              <a:t>?&gt;</a:t>
            </a:r>
          </a:p>
          <a:p>
            <a:pPr eaLnBrk="1" hangingPunct="1">
              <a:lnSpc>
                <a:spcPct val="80000"/>
              </a:lnSpc>
              <a:buFontTx/>
              <a:buNone/>
            </a:pPr>
            <a:r>
              <a:rPr lang="en-US" sz="2400" dirty="0" smtClean="0"/>
              <a:t>&lt;/body&gt;</a:t>
            </a:r>
          </a:p>
          <a:p>
            <a:pPr eaLnBrk="1" hangingPunct="1">
              <a:lnSpc>
                <a:spcPct val="80000"/>
              </a:lnSpc>
              <a:buFontTx/>
              <a:buNone/>
            </a:pPr>
            <a:r>
              <a:rPr lang="en-US" sz="2400" dirty="0" smtClean="0"/>
              <a:t>&lt;/html&gt;</a:t>
            </a:r>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9836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1" name="Rectangle 3"/>
          <p:cNvSpPr>
            <a:spLocks noGrp="1" noChangeArrowheads="1"/>
          </p:cNvSpPr>
          <p:nvPr>
            <p:ph type="title"/>
          </p:nvPr>
        </p:nvSpPr>
        <p:spPr>
          <a:xfrm>
            <a:off x="381000" y="457200"/>
            <a:ext cx="7772400" cy="762000"/>
          </a:xfrm>
        </p:spPr>
        <p:txBody>
          <a:bodyPr>
            <a:normAutofit/>
          </a:bodyPr>
          <a:lstStyle/>
          <a:p>
            <a:pPr eaLnBrk="1" hangingPunct="1">
              <a:defRPr/>
            </a:pPr>
            <a:r>
              <a:rPr lang="en-US" dirty="0"/>
              <a:t>Introduction to PHP</a:t>
            </a:r>
            <a:endParaRPr lang="en-US" b="1" dirty="0" smtClean="0"/>
          </a:p>
        </p:txBody>
      </p:sp>
      <p:sp>
        <p:nvSpPr>
          <p:cNvPr id="135170" name="Rectangle 2"/>
          <p:cNvSpPr>
            <a:spLocks noGrp="1" noChangeArrowheads="1"/>
          </p:cNvSpPr>
          <p:nvPr>
            <p:ph type="body" sz="half" idx="1"/>
          </p:nvPr>
        </p:nvSpPr>
        <p:spPr>
          <a:xfrm>
            <a:off x="457200" y="1676400"/>
            <a:ext cx="8686800" cy="4724400"/>
          </a:xfrm>
        </p:spPr>
        <p:txBody>
          <a:bodyPr>
            <a:normAutofit lnSpcReduction="10000"/>
          </a:bodyPr>
          <a:lstStyle/>
          <a:p>
            <a:pPr eaLnBrk="1" hangingPunct="1"/>
            <a:r>
              <a:rPr lang="en-US" dirty="0"/>
              <a:t>Originally stood  for  Personal home Page, now Hypertext Preprocessor</a:t>
            </a:r>
          </a:p>
          <a:p>
            <a:pPr eaLnBrk="1" hangingPunct="1"/>
            <a:r>
              <a:rPr lang="en-US" dirty="0"/>
              <a:t>Html embedded scripting language, Which makes developing dynamic websites more  accessible</a:t>
            </a:r>
          </a:p>
          <a:p>
            <a:pPr eaLnBrk="1" hangingPunct="1"/>
            <a:r>
              <a:rPr lang="en-US" dirty="0"/>
              <a:t> </a:t>
            </a:r>
            <a:r>
              <a:rPr lang="en-US" dirty="0" smtClean="0"/>
              <a:t>A </a:t>
            </a:r>
            <a:r>
              <a:rPr lang="en-US" dirty="0"/>
              <a:t>server side scripting language (every thing does in the server</a:t>
            </a:r>
            <a:r>
              <a:rPr lang="en-US" dirty="0" smtClean="0"/>
              <a:t>)</a:t>
            </a:r>
          </a:p>
          <a:p>
            <a:pPr eaLnBrk="1" hangingPunct="1"/>
            <a:r>
              <a:rPr lang="en-US" dirty="0" smtClean="0"/>
              <a:t>Cross platform technology / Platform Independent  (runs on most OS) </a:t>
            </a:r>
          </a:p>
          <a:p>
            <a:pPr eaLnBrk="1" hangingPunct="1"/>
            <a:endParaRPr lang="en-US" dirty="0" smtClean="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142629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35171"/>
                                        </p:tgtEl>
                                        <p:attrNameLst>
                                          <p:attrName>style.visibility</p:attrName>
                                        </p:attrNameLst>
                                      </p:cBhvr>
                                      <p:to>
                                        <p:strVal val="visible"/>
                                      </p:to>
                                    </p:set>
                                    <p:animEffect transition="in" filter="slide(fromTop)">
                                      <p:cBhvr>
                                        <p:cTn id="7" dur="500"/>
                                        <p:tgtEl>
                                          <p:spTgt spid="135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5170">
                                            <p:txEl>
                                              <p:pRg st="0" end="0"/>
                                            </p:txEl>
                                          </p:spTgt>
                                        </p:tgtEl>
                                        <p:attrNameLst>
                                          <p:attrName>style.visibility</p:attrName>
                                        </p:attrNameLst>
                                      </p:cBhvr>
                                      <p:to>
                                        <p:strVal val="visible"/>
                                      </p:to>
                                    </p:set>
                                    <p:animEffect transition="in" filter="slide(fromBottom)">
                                      <p:cBhvr>
                                        <p:cTn id="12" dur="500"/>
                                        <p:tgtEl>
                                          <p:spTgt spid="13517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5170">
                                            <p:txEl>
                                              <p:pRg st="1" end="1"/>
                                            </p:txEl>
                                          </p:spTgt>
                                        </p:tgtEl>
                                        <p:attrNameLst>
                                          <p:attrName>style.visibility</p:attrName>
                                        </p:attrNameLst>
                                      </p:cBhvr>
                                      <p:to>
                                        <p:strVal val="visible"/>
                                      </p:to>
                                    </p:set>
                                    <p:animEffect transition="in" filter="slide(fromBottom)">
                                      <p:cBhvr>
                                        <p:cTn id="17" dur="500"/>
                                        <p:tgtEl>
                                          <p:spTgt spid="13517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5170">
                                            <p:txEl>
                                              <p:pRg st="2" end="2"/>
                                            </p:txEl>
                                          </p:spTgt>
                                        </p:tgtEl>
                                        <p:attrNameLst>
                                          <p:attrName>style.visibility</p:attrName>
                                        </p:attrNameLst>
                                      </p:cBhvr>
                                      <p:to>
                                        <p:strVal val="visible"/>
                                      </p:to>
                                    </p:set>
                                    <p:animEffect transition="in" filter="slide(fromBottom)">
                                      <p:cBhvr>
                                        <p:cTn id="22" dur="500"/>
                                        <p:tgtEl>
                                          <p:spTgt spid="13517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35170">
                                            <p:txEl>
                                              <p:pRg st="3" end="3"/>
                                            </p:txEl>
                                          </p:spTgt>
                                        </p:tgtEl>
                                        <p:attrNameLst>
                                          <p:attrName>style.visibility</p:attrName>
                                        </p:attrNameLst>
                                      </p:cBhvr>
                                      <p:to>
                                        <p:strVal val="visible"/>
                                      </p:to>
                                    </p:set>
                                    <p:animEffect transition="in" filter="slide(fromBottom)">
                                      <p:cBhvr>
                                        <p:cTn id="27" dur="500"/>
                                        <p:tgtEl>
                                          <p:spTgt spid="135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autoUpdateAnimBg="0"/>
      <p:bldP spid="135170"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381000"/>
            <a:ext cx="7772400" cy="762000"/>
          </a:xfrm>
        </p:spPr>
        <p:txBody>
          <a:bodyPr>
            <a:normAutofit/>
          </a:bodyPr>
          <a:lstStyle/>
          <a:p>
            <a:pPr eaLnBrk="1" hangingPunct="1"/>
            <a:r>
              <a:rPr lang="en-US" smtClean="0"/>
              <a:t>Settype()</a:t>
            </a:r>
          </a:p>
        </p:txBody>
      </p:sp>
      <p:sp>
        <p:nvSpPr>
          <p:cNvPr id="41987" name="Rectangle 3"/>
          <p:cNvSpPr>
            <a:spLocks noGrp="1" noChangeArrowheads="1"/>
          </p:cNvSpPr>
          <p:nvPr>
            <p:ph type="body" sz="half" idx="1"/>
          </p:nvPr>
        </p:nvSpPr>
        <p:spPr>
          <a:xfrm>
            <a:off x="381000" y="1905000"/>
            <a:ext cx="4038600" cy="4830763"/>
          </a:xfrm>
        </p:spPr>
        <p:txBody>
          <a:bodyPr/>
          <a:lstStyle/>
          <a:p>
            <a:pPr eaLnBrk="1" hangingPunct="1">
              <a:buFontTx/>
              <a:buNone/>
            </a:pPr>
            <a:r>
              <a:rPr lang="en-US" sz="2800" dirty="0" smtClean="0"/>
              <a:t>&lt;?</a:t>
            </a:r>
            <a:r>
              <a:rPr lang="en-US" sz="2800" dirty="0" err="1" smtClean="0"/>
              <a:t>php</a:t>
            </a:r>
            <a:endParaRPr lang="en-US" sz="2800" dirty="0" smtClean="0"/>
          </a:p>
          <a:p>
            <a:pPr eaLnBrk="1" hangingPunct="1">
              <a:buFontTx/>
              <a:buNone/>
            </a:pPr>
            <a:r>
              <a:rPr lang="en-US" sz="2800" dirty="0" smtClean="0"/>
              <a:t>   $ccc=7;</a:t>
            </a:r>
          </a:p>
          <a:p>
            <a:pPr eaLnBrk="1" hangingPunct="1">
              <a:buFontTx/>
              <a:buNone/>
            </a:pPr>
            <a:r>
              <a:rPr lang="en-US" sz="2800" dirty="0" smtClean="0"/>
              <a:t>   echo </a:t>
            </a:r>
            <a:r>
              <a:rPr lang="en-US" sz="2800" dirty="0" err="1" smtClean="0"/>
              <a:t>gettype</a:t>
            </a:r>
            <a:r>
              <a:rPr lang="en-US" sz="2800" dirty="0" smtClean="0"/>
              <a:t>($ccc);</a:t>
            </a:r>
          </a:p>
          <a:p>
            <a:pPr eaLnBrk="1" hangingPunct="1">
              <a:buFontTx/>
              <a:buNone/>
            </a:pPr>
            <a:r>
              <a:rPr lang="en-US" sz="2800" dirty="0" smtClean="0"/>
              <a:t>   </a:t>
            </a:r>
            <a:r>
              <a:rPr lang="en-US" sz="2800" dirty="0" err="1" smtClean="0"/>
              <a:t>settype</a:t>
            </a:r>
            <a:r>
              <a:rPr lang="en-US" sz="2800" dirty="0" smtClean="0"/>
              <a:t>($</a:t>
            </a:r>
            <a:r>
              <a:rPr lang="en-US" sz="2800" dirty="0" err="1" smtClean="0"/>
              <a:t>ccc,'string</a:t>
            </a:r>
            <a:r>
              <a:rPr lang="en-US" sz="2800" dirty="0" smtClean="0"/>
              <a:t>');</a:t>
            </a:r>
          </a:p>
          <a:p>
            <a:pPr eaLnBrk="1" hangingPunct="1">
              <a:buFontTx/>
              <a:buNone/>
            </a:pPr>
            <a:r>
              <a:rPr lang="en-US" sz="2800" dirty="0" smtClean="0"/>
              <a:t>   echo "&lt;</a:t>
            </a:r>
            <a:r>
              <a:rPr lang="en-US" sz="2800" dirty="0" err="1" smtClean="0"/>
              <a:t>br</a:t>
            </a:r>
            <a:r>
              <a:rPr lang="en-US" sz="2800" dirty="0" smtClean="0"/>
              <a:t>/&gt;";</a:t>
            </a:r>
          </a:p>
          <a:p>
            <a:pPr eaLnBrk="1" hangingPunct="1">
              <a:buFontTx/>
              <a:buNone/>
            </a:pPr>
            <a:r>
              <a:rPr lang="en-US" sz="2800" dirty="0" smtClean="0"/>
              <a:t>   echo </a:t>
            </a:r>
            <a:r>
              <a:rPr lang="en-US" sz="2800" dirty="0" err="1" smtClean="0"/>
              <a:t>gettype</a:t>
            </a:r>
            <a:r>
              <a:rPr lang="en-US" sz="2800" dirty="0" smtClean="0"/>
              <a:t>($ccc);</a:t>
            </a:r>
          </a:p>
          <a:p>
            <a:pPr eaLnBrk="1" hangingPunct="1">
              <a:buFontTx/>
              <a:buNone/>
            </a:pPr>
            <a:r>
              <a:rPr lang="en-US" sz="2800" dirty="0" smtClean="0"/>
              <a:t>?&gt;</a:t>
            </a:r>
          </a:p>
        </p:txBody>
      </p:sp>
      <p:pic>
        <p:nvPicPr>
          <p:cNvPr id="41988"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81550" y="2814638"/>
            <a:ext cx="3771900" cy="2095500"/>
          </a:xfrm>
        </p:spPr>
      </p:pic>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9149837"/>
      </p:ext>
    </p:extLst>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PHP Operators</a:t>
            </a:r>
            <a:endParaRPr lang="en-US" dirty="0"/>
          </a:p>
        </p:txBody>
      </p:sp>
      <p:sp>
        <p:nvSpPr>
          <p:cNvPr id="21507" name="Content Placeholder 2"/>
          <p:cNvSpPr>
            <a:spLocks noGrp="1"/>
          </p:cNvSpPr>
          <p:nvPr>
            <p:ph idx="1"/>
          </p:nvPr>
        </p:nvSpPr>
        <p:spPr/>
        <p:txBody>
          <a:bodyPr/>
          <a:lstStyle/>
          <a:p>
            <a:pPr eaLnBrk="1" hangingPunct="1"/>
            <a:r>
              <a:rPr lang="en-US" dirty="0" smtClean="0"/>
              <a:t>There are lists of different operators used in PHP</a:t>
            </a:r>
          </a:p>
          <a:p>
            <a:pPr eaLnBrk="1" hangingPunct="1"/>
            <a:r>
              <a:rPr lang="en-US" b="1" dirty="0" smtClean="0"/>
              <a:t>Arithmetic Operators (e.g. =, +=, *=)</a:t>
            </a:r>
            <a:endParaRPr lang="en-US" dirty="0" smtClean="0"/>
          </a:p>
          <a:p>
            <a:pPr eaLnBrk="1" hangingPunct="1"/>
            <a:r>
              <a:rPr lang="en-US" b="1" dirty="0" smtClean="0"/>
              <a:t>Assignment Operators (e.g. +, -, *)</a:t>
            </a:r>
            <a:endParaRPr lang="en-US" dirty="0" smtClean="0"/>
          </a:p>
          <a:p>
            <a:pPr eaLnBrk="1" hangingPunct="1"/>
            <a:r>
              <a:rPr lang="en-US" b="1" dirty="0" smtClean="0"/>
              <a:t>Comparison Operators (e.g. &lt;, &gt;, &gt;=, ==)</a:t>
            </a:r>
            <a:endParaRPr lang="en-US" dirty="0" smtClean="0"/>
          </a:p>
          <a:p>
            <a:pPr eaLnBrk="1" hangingPunct="1"/>
            <a:r>
              <a:rPr lang="en-US" b="1" dirty="0" smtClean="0"/>
              <a:t>Logical Operators (e.g. !, &amp;&amp;, ||)</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Operators</a:t>
            </a:r>
            <a:endParaRPr lang="en-US"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537" y="2895600"/>
            <a:ext cx="8642726"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2400" y="1447800"/>
            <a:ext cx="8763000" cy="1569660"/>
          </a:xfrm>
          <a:prstGeom prst="rect">
            <a:avLst/>
          </a:prstGeom>
        </p:spPr>
        <p:txBody>
          <a:bodyPr wrap="square">
            <a:spAutoFit/>
          </a:bodyPr>
          <a:lstStyle/>
          <a:p>
            <a:pPr eaLnBrk="1" hangingPunct="1"/>
            <a:r>
              <a:rPr lang="en-US" sz="3200" dirty="0">
                <a:latin typeface="+mn-lt"/>
                <a:cs typeface="+mn-cs"/>
              </a:rPr>
              <a:t>Arithmetic operators take numerical values (either literals or variables) as their operands and return a single numerical value</a:t>
            </a:r>
            <a:r>
              <a:rPr lang="en-US" sz="2800" dirty="0" smtClean="0"/>
              <a:t>.</a:t>
            </a:r>
          </a:p>
        </p:txBody>
      </p:sp>
      <p:sp>
        <p:nvSpPr>
          <p:cNvPr id="6"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62135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smtClean="0"/>
              <a:t>Exercise</a:t>
            </a:r>
          </a:p>
        </p:txBody>
      </p:sp>
      <p:sp>
        <p:nvSpPr>
          <p:cNvPr id="176131" name="Rectangle 3"/>
          <p:cNvSpPr>
            <a:spLocks noGrp="1" noChangeArrowheads="1"/>
          </p:cNvSpPr>
          <p:nvPr>
            <p:ph idx="1"/>
          </p:nvPr>
        </p:nvSpPr>
        <p:spPr/>
        <p:txBody>
          <a:bodyPr/>
          <a:lstStyle/>
          <a:p>
            <a:pPr eaLnBrk="1" hangingPunct="1">
              <a:defRPr/>
            </a:pPr>
            <a:r>
              <a:rPr lang="en-US" dirty="0" smtClean="0"/>
              <a:t>Write a </a:t>
            </a:r>
            <a:r>
              <a:rPr lang="en-US" dirty="0" err="1" smtClean="0"/>
              <a:t>php</a:t>
            </a:r>
            <a:r>
              <a:rPr lang="en-US" dirty="0" smtClean="0"/>
              <a:t> program to add  two values and print the final result.</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9537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defRPr/>
            </a:pPr>
            <a:r>
              <a:rPr lang="en-US" smtClean="0"/>
              <a:t>Answer</a:t>
            </a:r>
          </a:p>
        </p:txBody>
      </p:sp>
      <p:sp>
        <p:nvSpPr>
          <p:cNvPr id="199683" name="Rectangle 3"/>
          <p:cNvSpPr>
            <a:spLocks noGrp="1" noChangeArrowheads="1"/>
          </p:cNvSpPr>
          <p:nvPr>
            <p:ph idx="1"/>
          </p:nvPr>
        </p:nvSpPr>
        <p:spPr/>
        <p:txBody>
          <a:bodyPr/>
          <a:lstStyle/>
          <a:p>
            <a:pPr eaLnBrk="1" hangingPunct="1">
              <a:buFontTx/>
              <a:buNone/>
              <a:defRPr/>
            </a:pPr>
            <a:r>
              <a:rPr lang="en-US" dirty="0" smtClean="0"/>
              <a:t>&lt;?</a:t>
            </a:r>
            <a:r>
              <a:rPr lang="en-US" dirty="0" err="1" smtClean="0"/>
              <a:t>php</a:t>
            </a:r>
            <a:endParaRPr lang="en-US" dirty="0" smtClean="0"/>
          </a:p>
          <a:p>
            <a:pPr eaLnBrk="1" hangingPunct="1">
              <a:buFontTx/>
              <a:buNone/>
              <a:defRPr/>
            </a:pPr>
            <a:r>
              <a:rPr lang="en-US" dirty="0" smtClean="0"/>
              <a:t>$a=7;</a:t>
            </a:r>
          </a:p>
          <a:p>
            <a:pPr eaLnBrk="1" hangingPunct="1">
              <a:buFontTx/>
              <a:buNone/>
              <a:defRPr/>
            </a:pPr>
            <a:r>
              <a:rPr lang="en-US" dirty="0" smtClean="0"/>
              <a:t>$b=8;</a:t>
            </a:r>
          </a:p>
          <a:p>
            <a:pPr eaLnBrk="1" hangingPunct="1">
              <a:buFontTx/>
              <a:buNone/>
              <a:defRPr/>
            </a:pPr>
            <a:r>
              <a:rPr lang="en-US" dirty="0" smtClean="0"/>
              <a:t>$c=$a+$b;</a:t>
            </a:r>
          </a:p>
          <a:p>
            <a:pPr eaLnBrk="1" hangingPunct="1">
              <a:buFontTx/>
              <a:buNone/>
              <a:defRPr/>
            </a:pPr>
            <a:r>
              <a:rPr lang="en-US" sz="3600" dirty="0" smtClean="0"/>
              <a:t>echo “$c”;</a:t>
            </a:r>
          </a:p>
          <a:p>
            <a:pPr eaLnBrk="1" hangingPunct="1">
              <a:buFontTx/>
              <a:buNone/>
              <a:defRPr/>
            </a:pPr>
            <a:r>
              <a:rPr lang="en-US" sz="3600" dirty="0" smtClean="0"/>
              <a:t>/&gt;</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1816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Assignment Operators</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241" y="2895600"/>
            <a:ext cx="8663318"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04800" y="1676400"/>
            <a:ext cx="8458200" cy="1077218"/>
          </a:xfrm>
          <a:prstGeom prst="rect">
            <a:avLst/>
          </a:prstGeom>
        </p:spPr>
        <p:txBody>
          <a:bodyPr wrap="square">
            <a:spAutoFit/>
          </a:bodyPr>
          <a:lstStyle/>
          <a:p>
            <a:pPr eaLnBrk="1" hangingPunct="1"/>
            <a:r>
              <a:rPr lang="en-US" sz="3200" dirty="0">
                <a:latin typeface="+mn-lt"/>
                <a:cs typeface="+mn-cs"/>
              </a:rPr>
              <a:t>An assignment operator assigns a value to its left operand based on the value of its right operand.</a:t>
            </a:r>
          </a:p>
        </p:txBody>
      </p:sp>
      <p:sp>
        <p:nvSpPr>
          <p:cNvPr id="7"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smtClean="0"/>
              <a:t>String Operators</a:t>
            </a:r>
          </a:p>
        </p:txBody>
      </p:sp>
      <p:sp>
        <p:nvSpPr>
          <p:cNvPr id="38915" name="Rectangle 3"/>
          <p:cNvSpPr>
            <a:spLocks noGrp="1" noChangeArrowheads="1"/>
          </p:cNvSpPr>
          <p:nvPr>
            <p:ph idx="1"/>
          </p:nvPr>
        </p:nvSpPr>
        <p:spPr/>
        <p:txBody>
          <a:bodyPr/>
          <a:lstStyle/>
          <a:p>
            <a:pPr eaLnBrk="1" hangingPunct="1"/>
            <a:r>
              <a:rPr lang="en-US" smtClean="0"/>
              <a:t> PHP has two string operators:</a:t>
            </a:r>
          </a:p>
        </p:txBody>
      </p:sp>
      <p:pic>
        <p:nvPicPr>
          <p:cNvPr id="38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91" y="2743200"/>
            <a:ext cx="8917524"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4351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dirty="0" smtClean="0"/>
              <a:t>e.g. 		</a:t>
            </a:r>
          </a:p>
          <a:p>
            <a:pPr marL="119062" indent="0">
              <a:buNone/>
            </a:pPr>
            <a:r>
              <a:rPr lang="en-US" dirty="0" smtClean="0"/>
              <a:t>&lt;?</a:t>
            </a:r>
            <a:r>
              <a:rPr lang="en-US" dirty="0" err="1" smtClean="0"/>
              <a:t>php</a:t>
            </a:r>
            <a:endParaRPr lang="en-US" dirty="0" smtClean="0"/>
          </a:p>
          <a:p>
            <a:pPr marL="119062" indent="0">
              <a:buNone/>
            </a:pPr>
            <a:r>
              <a:rPr lang="en-US" dirty="0" smtClean="0"/>
              <a:t>$name=“</a:t>
            </a:r>
            <a:r>
              <a:rPr lang="en-US" dirty="0" err="1" smtClean="0"/>
              <a:t>sarath</a:t>
            </a:r>
            <a:r>
              <a:rPr lang="en-US" dirty="0" smtClean="0"/>
              <a:t>” ; 		</a:t>
            </a:r>
            <a:endParaRPr lang="en-US" dirty="0"/>
          </a:p>
          <a:p>
            <a:pPr marL="119062" indent="0">
              <a:buNone/>
            </a:pPr>
            <a:r>
              <a:rPr lang="en-US" dirty="0" smtClean="0"/>
              <a:t>$</a:t>
            </a:r>
            <a:r>
              <a:rPr lang="en-US" dirty="0" err="1" smtClean="0"/>
              <a:t>lname</a:t>
            </a:r>
            <a:r>
              <a:rPr lang="en-US" dirty="0" smtClean="0"/>
              <a:t>=“</a:t>
            </a:r>
            <a:r>
              <a:rPr lang="en-US" dirty="0" err="1" smtClean="0"/>
              <a:t>perera</a:t>
            </a:r>
            <a:r>
              <a:rPr lang="en-US" dirty="0" smtClean="0"/>
              <a:t>”;</a:t>
            </a:r>
          </a:p>
          <a:p>
            <a:pPr marL="119062" indent="0">
              <a:buNone/>
            </a:pPr>
            <a:r>
              <a:rPr lang="en-US" dirty="0" smtClean="0"/>
              <a:t>$full=$</a:t>
            </a:r>
            <a:r>
              <a:rPr lang="en-US" dirty="0" err="1" smtClean="0"/>
              <a:t>fname</a:t>
            </a:r>
            <a:r>
              <a:rPr lang="en-US" dirty="0" smtClean="0"/>
              <a:t> .= $</a:t>
            </a:r>
            <a:r>
              <a:rPr lang="en-US" dirty="0" err="1" smtClean="0"/>
              <a:t>lname</a:t>
            </a:r>
            <a:r>
              <a:rPr lang="en-US" dirty="0" smtClean="0"/>
              <a:t>;</a:t>
            </a:r>
          </a:p>
          <a:p>
            <a:pPr marL="119062" indent="0">
              <a:buNone/>
            </a:pPr>
            <a:r>
              <a:rPr lang="en-US" dirty="0" smtClean="0"/>
              <a:t>echo $full;</a:t>
            </a:r>
          </a:p>
          <a:p>
            <a:pPr marL="119062" indent="0">
              <a:buNone/>
            </a:pPr>
            <a:r>
              <a:rPr lang="en-US" dirty="0" smtClean="0"/>
              <a:t>?&gt;</a:t>
            </a:r>
          </a:p>
          <a:p>
            <a:pPr marL="119062" indent="0">
              <a:buNone/>
            </a:pPr>
            <a:endParaRPr lang="en-US" dirty="0" smtClean="0"/>
          </a:p>
          <a:p>
            <a:pPr marL="119062" indent="0">
              <a:buNone/>
            </a:pPr>
            <a:r>
              <a:rPr lang="en-US" dirty="0" smtClean="0"/>
              <a:t>Answer is </a:t>
            </a:r>
            <a:r>
              <a:rPr lang="en-US" b="1" dirty="0" err="1" smtClean="0"/>
              <a:t>sarath</a:t>
            </a:r>
            <a:r>
              <a:rPr lang="en-US" b="1" dirty="0" smtClean="0"/>
              <a:t> </a:t>
            </a:r>
            <a:r>
              <a:rPr lang="en-US" b="1" dirty="0" err="1" smtClean="0"/>
              <a:t>perera</a:t>
            </a:r>
            <a:endParaRPr lang="en-US" b="1" dirty="0" smtClean="0"/>
          </a:p>
          <a:p>
            <a:endParaRPr lang="en-US" dirty="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81647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Comparison Operators</a:t>
            </a:r>
            <a:endParaRPr lang="en-US" dirty="0"/>
          </a:p>
        </p:txBody>
      </p:sp>
      <p:sp>
        <p:nvSpPr>
          <p:cNvPr id="3" name="Content Placeholder 2"/>
          <p:cNvSpPr>
            <a:spLocks noGrp="1"/>
          </p:cNvSpPr>
          <p:nvPr>
            <p:ph idx="1"/>
          </p:nvPr>
        </p:nvSpPr>
        <p:spPr>
          <a:xfrm>
            <a:off x="457200" y="1774825"/>
            <a:ext cx="8305800" cy="4625975"/>
          </a:xfrm>
        </p:spPr>
        <p:txBody>
          <a:bodyPr/>
          <a:lstStyle/>
          <a:p>
            <a:r>
              <a:rPr lang="en-US" dirty="0" smtClean="0"/>
              <a:t>A comparison operator compares its operands and returns a logical value based on whether the comparison is true or not </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352800"/>
            <a:ext cx="7010400" cy="339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Logical Operators</a:t>
            </a:r>
            <a:endParaRPr lang="en-US" dirty="0"/>
          </a:p>
        </p:txBody>
      </p:sp>
      <p:sp>
        <p:nvSpPr>
          <p:cNvPr id="3" name="Content Placeholder 2"/>
          <p:cNvSpPr>
            <a:spLocks noGrp="1"/>
          </p:cNvSpPr>
          <p:nvPr>
            <p:ph idx="1"/>
          </p:nvPr>
        </p:nvSpPr>
        <p:spPr>
          <a:xfrm>
            <a:off x="495300" y="1600201"/>
            <a:ext cx="8229600" cy="1828800"/>
          </a:xfrm>
        </p:spPr>
        <p:txBody>
          <a:bodyPr/>
          <a:lstStyle/>
          <a:p>
            <a:r>
              <a:rPr lang="en-US" dirty="0" smtClean="0"/>
              <a:t> Logical operators take Boolean (logical) values as operands and return a Boolean value.</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93" y="3200400"/>
            <a:ext cx="8272059"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r>
              <a:rPr lang="en-US" dirty="0"/>
              <a:t>Introduction to PHP</a:t>
            </a:r>
            <a:endParaRPr lang="en-US" b="1" dirty="0" smtClean="0"/>
          </a:p>
        </p:txBody>
      </p:sp>
      <p:sp>
        <p:nvSpPr>
          <p:cNvPr id="194563" name="Rectangle 3"/>
          <p:cNvSpPr>
            <a:spLocks noGrp="1" noChangeArrowheads="1"/>
          </p:cNvSpPr>
          <p:nvPr>
            <p:ph idx="1"/>
          </p:nvPr>
        </p:nvSpPr>
        <p:spPr>
          <a:xfrm>
            <a:off x="457200" y="1951037"/>
            <a:ext cx="8229600" cy="4221163"/>
          </a:xfrm>
        </p:spPr>
        <p:txBody>
          <a:bodyPr>
            <a:normAutofit lnSpcReduction="10000"/>
          </a:bodyPr>
          <a:lstStyle/>
          <a:p>
            <a:pPr eaLnBrk="1" hangingPunct="1"/>
            <a:r>
              <a:rPr lang="en-US" dirty="0"/>
              <a:t>Better faster and easier to learn</a:t>
            </a:r>
            <a:r>
              <a:rPr lang="en-US" dirty="0" smtClean="0"/>
              <a:t>, powerful</a:t>
            </a:r>
            <a:r>
              <a:rPr lang="en-US" dirty="0"/>
              <a:t>, popular</a:t>
            </a:r>
          </a:p>
          <a:p>
            <a:pPr eaLnBrk="1" hangingPunct="1">
              <a:defRPr/>
            </a:pPr>
            <a:r>
              <a:rPr lang="en-US" dirty="0"/>
              <a:t>Design  to something  only after and event occurs  </a:t>
            </a:r>
          </a:p>
          <a:p>
            <a:pPr eaLnBrk="1" hangingPunct="1">
              <a:defRPr/>
            </a:pPr>
            <a:r>
              <a:rPr lang="en-US" dirty="0"/>
              <a:t> Ex. When user submit a form goes to URL</a:t>
            </a:r>
          </a:p>
          <a:p>
            <a:pPr eaLnBrk="1" hangingPunct="1">
              <a:defRPr/>
            </a:pPr>
            <a:r>
              <a:rPr lang="en-US" dirty="0"/>
              <a:t>Supports many DB’s (not only MySQL, Informix, Oracle, Sybase, Solid, </a:t>
            </a:r>
            <a:r>
              <a:rPr lang="en-US" dirty="0" err="1"/>
              <a:t>PostgreSQL</a:t>
            </a:r>
            <a:r>
              <a:rPr lang="en-US" dirty="0"/>
              <a:t>, Generic ODBC </a:t>
            </a:r>
            <a:r>
              <a:rPr lang="en-US" dirty="0" smtClean="0"/>
              <a:t>)</a:t>
            </a:r>
            <a:endParaRPr lang="en-US" dirty="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0985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Bitwise Operators</a:t>
            </a:r>
            <a:endParaRPr lang="en-US" dirty="0"/>
          </a:p>
        </p:txBody>
      </p:sp>
      <p:sp>
        <p:nvSpPr>
          <p:cNvPr id="26627" name="Content Placeholder 2"/>
          <p:cNvSpPr>
            <a:spLocks noGrp="1"/>
          </p:cNvSpPr>
          <p:nvPr>
            <p:ph idx="1"/>
          </p:nvPr>
        </p:nvSpPr>
        <p:spPr>
          <a:xfrm>
            <a:off x="457200" y="1447800"/>
            <a:ext cx="8229600" cy="4625975"/>
          </a:xfrm>
        </p:spPr>
        <p:txBody>
          <a:bodyPr/>
          <a:lstStyle/>
          <a:p>
            <a:pPr eaLnBrk="1" hangingPunct="1"/>
            <a:r>
              <a:rPr lang="en-US" smtClean="0"/>
              <a:t>Allows you to turn specific bits within an integer on or off. If both the left and right hand parameters are strings, the bitwise operator will operate on the characters’ ASCII values.</a:t>
            </a:r>
          </a:p>
          <a:p>
            <a:pPr eaLnBrk="1" hangingPunct="1"/>
            <a:r>
              <a:rPr lang="en-US" smtClean="0"/>
              <a:t>E.g.</a:t>
            </a:r>
            <a:br>
              <a:rPr lang="en-US" smtClean="0"/>
            </a:br>
            <a:r>
              <a:rPr lang="en-US" smtClean="0"/>
              <a:t> </a:t>
            </a:r>
          </a:p>
        </p:txBody>
      </p:sp>
      <p:sp>
        <p:nvSpPr>
          <p:cNvPr id="4" name="Rectangle 3"/>
          <p:cNvSpPr/>
          <p:nvPr/>
        </p:nvSpPr>
        <p:spPr>
          <a:xfrm>
            <a:off x="1600200" y="4419600"/>
            <a:ext cx="7162800" cy="2286000"/>
          </a:xfrm>
          <a:prstGeom prst="rect">
            <a:avLst/>
          </a:prstGeom>
        </p:spPr>
        <p:style>
          <a:lnRef idx="1">
            <a:schemeClr val="dk1"/>
          </a:lnRef>
          <a:fillRef idx="2">
            <a:schemeClr val="dk1"/>
          </a:fillRef>
          <a:effectRef idx="1">
            <a:schemeClr val="dk1"/>
          </a:effectRef>
          <a:fontRef idx="minor">
            <a:schemeClr val="dk1"/>
          </a:fontRef>
        </p:style>
        <p:txBody>
          <a:bodyPr anchor="ctr"/>
          <a:lstStyle/>
          <a:p>
            <a:pPr>
              <a:defRPr/>
            </a:pPr>
            <a:r>
              <a:rPr lang="en-US" b="1" dirty="0">
                <a:solidFill>
                  <a:srgbClr val="000000"/>
                </a:solidFill>
                <a:cs typeface="Arial" charset="0"/>
              </a:rPr>
              <a:t>&lt;html&gt;</a:t>
            </a:r>
            <a:br>
              <a:rPr lang="en-US" b="1" dirty="0">
                <a:solidFill>
                  <a:srgbClr val="000000"/>
                </a:solidFill>
                <a:cs typeface="Arial" charset="0"/>
              </a:rPr>
            </a:br>
            <a:r>
              <a:rPr lang="en-US" b="1" dirty="0">
                <a:solidFill>
                  <a:srgbClr val="000000"/>
                </a:solidFill>
                <a:cs typeface="Arial" charset="0"/>
              </a:rPr>
              <a:t>&lt;body&gt;</a:t>
            </a:r>
            <a:br>
              <a:rPr lang="en-US" b="1" dirty="0">
                <a:solidFill>
                  <a:srgbClr val="000000"/>
                </a:solidFill>
                <a:cs typeface="Arial" charset="0"/>
              </a:rPr>
            </a:br>
            <a:r>
              <a:rPr lang="en-US" b="1" dirty="0">
                <a:solidFill>
                  <a:srgbClr val="000000"/>
                </a:solidFill>
                <a:cs typeface="Arial" charset="0"/>
              </a:rPr>
              <a:t>         </a:t>
            </a:r>
            <a:r>
              <a:rPr lang="en-US" b="1" dirty="0">
                <a:solidFill>
                  <a:srgbClr val="FF0000"/>
                </a:solidFill>
                <a:cs typeface="Arial" charset="0"/>
              </a:rPr>
              <a:t>&lt;?</a:t>
            </a:r>
            <a:r>
              <a:rPr lang="en-US" b="1" dirty="0" err="1">
                <a:solidFill>
                  <a:srgbClr val="FF0000"/>
                </a:solidFill>
                <a:cs typeface="Arial" charset="0"/>
              </a:rPr>
              <a:t>php</a:t>
            </a:r>
            <a:r>
              <a:rPr lang="en-US" b="1" dirty="0">
                <a:solidFill>
                  <a:srgbClr val="000000"/>
                </a:solidFill>
                <a:cs typeface="Arial" charset="0"/>
              </a:rPr>
              <a:t/>
            </a:r>
            <a:br>
              <a:rPr lang="en-US" b="1" dirty="0">
                <a:solidFill>
                  <a:srgbClr val="000000"/>
                </a:solidFill>
                <a:cs typeface="Arial" charset="0"/>
              </a:rPr>
            </a:br>
            <a:r>
              <a:rPr lang="en-US" b="1" dirty="0">
                <a:solidFill>
                  <a:srgbClr val="000000"/>
                </a:solidFill>
                <a:cs typeface="Arial" charset="0"/>
              </a:rPr>
              <a:t>	</a:t>
            </a:r>
            <a:r>
              <a:rPr lang="en-US" b="1" dirty="0">
                <a:solidFill>
                  <a:srgbClr val="2F6231"/>
                </a:solidFill>
                <a:cs typeface="Arial" charset="0"/>
              </a:rPr>
              <a:t>echo</a:t>
            </a:r>
            <a:r>
              <a:rPr lang="en-US" b="1" dirty="0">
                <a:solidFill>
                  <a:srgbClr val="000000"/>
                </a:solidFill>
                <a:cs typeface="Arial" charset="0"/>
              </a:rPr>
              <a:t> 12^9;</a:t>
            </a:r>
            <a:br>
              <a:rPr lang="en-US" b="1" dirty="0">
                <a:solidFill>
                  <a:srgbClr val="000000"/>
                </a:solidFill>
                <a:cs typeface="Arial" charset="0"/>
              </a:rPr>
            </a:br>
            <a:r>
              <a:rPr lang="en-US" b="1" dirty="0">
                <a:solidFill>
                  <a:srgbClr val="000000"/>
                </a:solidFill>
                <a:cs typeface="Arial" charset="0"/>
              </a:rPr>
              <a:t>	</a:t>
            </a:r>
            <a:r>
              <a:rPr lang="en-US" b="1" dirty="0">
                <a:solidFill>
                  <a:srgbClr val="2F6231"/>
                </a:solidFill>
                <a:cs typeface="Arial" charset="0"/>
              </a:rPr>
              <a:t>echo</a:t>
            </a:r>
            <a:r>
              <a:rPr lang="en-US" b="1" dirty="0">
                <a:solidFill>
                  <a:srgbClr val="000000"/>
                </a:solidFill>
                <a:cs typeface="Arial" charset="0"/>
              </a:rPr>
              <a:t> “12”^”9”;</a:t>
            </a:r>
            <a:br>
              <a:rPr lang="en-US" b="1" dirty="0">
                <a:solidFill>
                  <a:srgbClr val="000000"/>
                </a:solidFill>
                <a:cs typeface="Arial" charset="0"/>
              </a:rPr>
            </a:br>
            <a:r>
              <a:rPr lang="en-US" b="1" dirty="0">
                <a:solidFill>
                  <a:srgbClr val="000000"/>
                </a:solidFill>
                <a:cs typeface="Arial" charset="0"/>
              </a:rPr>
              <a:t>         </a:t>
            </a:r>
            <a:r>
              <a:rPr lang="en-US" b="1" dirty="0">
                <a:solidFill>
                  <a:srgbClr val="FF0000"/>
                </a:solidFill>
                <a:cs typeface="Arial" charset="0"/>
              </a:rPr>
              <a:t>?&gt;</a:t>
            </a:r>
            <a:r>
              <a:rPr lang="en-US" b="1" dirty="0">
                <a:solidFill>
                  <a:srgbClr val="000000"/>
                </a:solidFill>
                <a:cs typeface="Arial" charset="0"/>
              </a:rPr>
              <a:t/>
            </a:r>
            <a:br>
              <a:rPr lang="en-US" b="1" dirty="0">
                <a:solidFill>
                  <a:srgbClr val="000000"/>
                </a:solidFill>
                <a:cs typeface="Arial" charset="0"/>
              </a:rPr>
            </a:br>
            <a:r>
              <a:rPr lang="en-US" b="1" dirty="0">
                <a:solidFill>
                  <a:srgbClr val="000000"/>
                </a:solidFill>
                <a:cs typeface="Arial" charset="0"/>
              </a:rPr>
              <a:t>&lt;/body&gt;</a:t>
            </a:r>
            <a:br>
              <a:rPr lang="en-US" b="1" dirty="0">
                <a:solidFill>
                  <a:srgbClr val="000000"/>
                </a:solidFill>
                <a:cs typeface="Arial" charset="0"/>
              </a:rPr>
            </a:br>
            <a:r>
              <a:rPr lang="en-US" b="1" dirty="0">
                <a:solidFill>
                  <a:srgbClr val="000000"/>
                </a:solidFill>
                <a:cs typeface="Arial" charset="0"/>
              </a:rPr>
              <a:t>&lt;/html&gt; </a:t>
            </a:r>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Bitwise Operators 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7007023"/>
              </p:ext>
            </p:extLst>
          </p:nvPr>
        </p:nvGraphicFramePr>
        <p:xfrm>
          <a:off x="457200" y="1524001"/>
          <a:ext cx="8153400" cy="3108834"/>
        </p:xfrm>
        <a:graphic>
          <a:graphicData uri="http://schemas.openxmlformats.org/drawingml/2006/table">
            <a:tbl>
              <a:tblPr firstRow="1" bandRow="1">
                <a:tableStyleId>{69012ECD-51FC-41F1-AA8D-1B2483CD663E}</a:tableStyleId>
              </a:tblPr>
              <a:tblGrid>
                <a:gridCol w="1434394"/>
                <a:gridCol w="981428"/>
                <a:gridCol w="5737578"/>
              </a:tblGrid>
              <a:tr h="331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Verdana"/>
                          <a:cs typeface="Times New Roman"/>
                        </a:rPr>
                        <a:t>Examples</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Verdana"/>
                          <a:cs typeface="Times New Roman"/>
                        </a:rPr>
                        <a:t>Name</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latin typeface="Verdana"/>
                          <a:cs typeface="Times New Roman"/>
                        </a:rPr>
                        <a:t>Result</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691">
                <a:tc>
                  <a:txBody>
                    <a:bodyPr/>
                    <a:lstStyle/>
                    <a:p>
                      <a:r>
                        <a:rPr kumimoji="0" lang="en-US" sz="1800" kern="1200" dirty="0" smtClean="0">
                          <a:solidFill>
                            <a:schemeClr val="tx1"/>
                          </a:solidFill>
                          <a:latin typeface="+mn-lt"/>
                          <a:ea typeface="+mn-ea"/>
                          <a:cs typeface="+mn-cs"/>
                        </a:rPr>
                        <a:t>$a </a:t>
                      </a:r>
                      <a:r>
                        <a:rPr kumimoji="0" lang="en-US" sz="1800" kern="1200" dirty="0" smtClean="0">
                          <a:solidFill>
                            <a:srgbClr val="FF0000"/>
                          </a:solidFill>
                          <a:latin typeface="+mn-lt"/>
                          <a:ea typeface="+mn-ea"/>
                          <a:cs typeface="+mn-cs"/>
                        </a:rPr>
                        <a:t>&amp;</a:t>
                      </a:r>
                      <a:r>
                        <a:rPr kumimoji="0" lang="en-US" sz="1800" kern="1200" dirty="0" smtClean="0">
                          <a:solidFill>
                            <a:schemeClr val="tx1"/>
                          </a:solidFill>
                          <a:latin typeface="+mn-lt"/>
                          <a:ea typeface="+mn-ea"/>
                          <a:cs typeface="+mn-cs"/>
                        </a:rPr>
                        <a:t> $b</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tx1"/>
                          </a:solidFill>
                          <a:latin typeface="+mn-lt"/>
                          <a:ea typeface="+mn-ea"/>
                          <a:cs typeface="+mn-cs"/>
                        </a:rPr>
                        <a:t>AND</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Bits that</a:t>
                      </a:r>
                      <a:r>
                        <a:rPr lang="en-US" sz="1800" baseline="0" dirty="0" smtClean="0"/>
                        <a:t> are set both $a and $b are set.</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691">
                <a:tc>
                  <a:txBody>
                    <a:bodyPr/>
                    <a:lstStyle/>
                    <a:p>
                      <a:r>
                        <a:rPr kumimoji="0" lang="en-US" sz="1800" kern="1200" dirty="0" smtClean="0">
                          <a:solidFill>
                            <a:schemeClr val="tx1"/>
                          </a:solidFill>
                          <a:latin typeface="+mn-lt"/>
                          <a:ea typeface="+mn-ea"/>
                          <a:cs typeface="+mn-cs"/>
                        </a:rPr>
                        <a:t>$a </a:t>
                      </a:r>
                      <a:r>
                        <a:rPr kumimoji="0" lang="en-US" sz="1800" kern="1200" dirty="0" smtClean="0">
                          <a:solidFill>
                            <a:srgbClr val="FF0000"/>
                          </a:solidFill>
                          <a:latin typeface="+mn-lt"/>
                          <a:ea typeface="+mn-ea"/>
                          <a:cs typeface="+mn-cs"/>
                        </a:rPr>
                        <a:t>|</a:t>
                      </a:r>
                      <a:r>
                        <a:rPr kumimoji="0" lang="en-US" sz="1800" kern="1200" dirty="0" smtClean="0">
                          <a:solidFill>
                            <a:schemeClr val="tx1"/>
                          </a:solidFill>
                          <a:latin typeface="+mn-lt"/>
                          <a:ea typeface="+mn-ea"/>
                          <a:cs typeface="+mn-cs"/>
                        </a:rPr>
                        <a:t> $b</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tx1"/>
                          </a:solidFill>
                          <a:latin typeface="+mn-lt"/>
                          <a:ea typeface="+mn-ea"/>
                          <a:cs typeface="+mn-cs"/>
                        </a:rPr>
                        <a:t>OR</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Bits</a:t>
                      </a:r>
                      <a:r>
                        <a:rPr lang="en-US" sz="1800" baseline="0" dirty="0" smtClean="0"/>
                        <a:t> that are set in either $a or $b are set.</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691">
                <a:tc>
                  <a:txBody>
                    <a:bodyPr/>
                    <a:lstStyle/>
                    <a:p>
                      <a:r>
                        <a:rPr kumimoji="0" lang="en-US" sz="1800" kern="1200" dirty="0" smtClean="0">
                          <a:solidFill>
                            <a:schemeClr val="tx1"/>
                          </a:solidFill>
                          <a:latin typeface="+mn-lt"/>
                          <a:ea typeface="+mn-ea"/>
                          <a:cs typeface="+mn-cs"/>
                        </a:rPr>
                        <a:t>$a</a:t>
                      </a:r>
                      <a:r>
                        <a:rPr kumimoji="0" lang="en-US" sz="1800" kern="1200" baseline="0" dirty="0" smtClean="0">
                          <a:solidFill>
                            <a:schemeClr val="tx1"/>
                          </a:solidFill>
                          <a:latin typeface="+mn-lt"/>
                          <a:ea typeface="+mn-ea"/>
                          <a:cs typeface="+mn-cs"/>
                        </a:rPr>
                        <a:t> </a:t>
                      </a:r>
                      <a:r>
                        <a:rPr kumimoji="0" lang="en-US" sz="1800" kern="1200" baseline="0" dirty="0" smtClean="0">
                          <a:solidFill>
                            <a:srgbClr val="FF0000"/>
                          </a:solidFill>
                          <a:latin typeface="+mn-lt"/>
                          <a:ea typeface="+mn-ea"/>
                          <a:cs typeface="+mn-cs"/>
                        </a:rPr>
                        <a:t>^</a:t>
                      </a:r>
                      <a:r>
                        <a:rPr kumimoji="0" lang="en-US" sz="1800" kern="1200" baseline="0" dirty="0" smtClean="0">
                          <a:solidFill>
                            <a:schemeClr val="tx1"/>
                          </a:solidFill>
                          <a:latin typeface="+mn-lt"/>
                          <a:ea typeface="+mn-ea"/>
                          <a:cs typeface="+mn-cs"/>
                        </a:rPr>
                        <a:t> $b</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tx1"/>
                          </a:solidFill>
                          <a:latin typeface="+mn-lt"/>
                          <a:ea typeface="+mn-ea"/>
                          <a:cs typeface="+mn-cs"/>
                        </a:rPr>
                        <a:t>XOR</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Bits that are set in $a</a:t>
                      </a:r>
                      <a:r>
                        <a:rPr lang="en-US" sz="1800" baseline="0" dirty="0" smtClean="0"/>
                        <a:t> or $b </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691">
                <a:tc>
                  <a:txBody>
                    <a:bodyPr/>
                    <a:lstStyle/>
                    <a:p>
                      <a:r>
                        <a:rPr lang="en-US" sz="1800" dirty="0" smtClean="0">
                          <a:solidFill>
                            <a:srgbClr val="FF0000"/>
                          </a:solidFill>
                        </a:rPr>
                        <a:t>~</a:t>
                      </a:r>
                      <a:r>
                        <a:rPr lang="en-US" sz="1800" baseline="0" dirty="0" smtClean="0"/>
                        <a:t> $a</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NOT </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Bits that are set in $a are not set, and vice versa.</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472">
                <a:tc>
                  <a:txBody>
                    <a:bodyPr/>
                    <a:lstStyle/>
                    <a:p>
                      <a:r>
                        <a:rPr lang="en-US" sz="1800" dirty="0" smtClean="0"/>
                        <a:t>$a </a:t>
                      </a:r>
                      <a:r>
                        <a:rPr lang="en-US" sz="1800" dirty="0" smtClean="0">
                          <a:solidFill>
                            <a:srgbClr val="FF0000"/>
                          </a:solidFill>
                        </a:rPr>
                        <a:t>&lt;&lt;</a:t>
                      </a:r>
                      <a:r>
                        <a:rPr lang="en-US" sz="1800" dirty="0" smtClean="0"/>
                        <a:t> $b</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Shift Left</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Shift</a:t>
                      </a:r>
                      <a:r>
                        <a:rPr lang="en-US" sz="1800" baseline="0" dirty="0" smtClean="0"/>
                        <a:t> the bits of $a, $b steps to the left. (each step means “multiply by two”)</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0472">
                <a:tc>
                  <a:txBody>
                    <a:bodyPr/>
                    <a:lstStyle/>
                    <a:p>
                      <a:r>
                        <a:rPr lang="en-US" sz="1800" dirty="0" smtClean="0"/>
                        <a:t>$a </a:t>
                      </a:r>
                      <a:r>
                        <a:rPr lang="en-US" sz="1800" dirty="0" smtClean="0">
                          <a:solidFill>
                            <a:srgbClr val="FF0000"/>
                          </a:solidFill>
                        </a:rPr>
                        <a:t>&gt;&gt;</a:t>
                      </a:r>
                      <a:r>
                        <a:rPr lang="en-US" sz="1800" baseline="0" dirty="0" smtClean="0"/>
                        <a:t> $b</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Shift Right</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Shift the bits of $a, $b steps to the right. (each step means “divide</a:t>
                      </a:r>
                      <a:r>
                        <a:rPr lang="en-US" sz="1800" baseline="0" dirty="0" smtClean="0"/>
                        <a:t> by two”)</a:t>
                      </a:r>
                      <a:endParaRPr lang="en-US" sz="1800" dirty="0"/>
                    </a:p>
                  </a:txBody>
                  <a:tcPr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677167"/>
            <a:ext cx="7050157" cy="2157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smtClean="0"/>
              <a:t>Constants</a:t>
            </a:r>
          </a:p>
        </p:txBody>
      </p:sp>
      <p:sp>
        <p:nvSpPr>
          <p:cNvPr id="172035" name="Rectangle 3"/>
          <p:cNvSpPr>
            <a:spLocks noGrp="1" noChangeArrowheads="1"/>
          </p:cNvSpPr>
          <p:nvPr>
            <p:ph idx="1"/>
          </p:nvPr>
        </p:nvSpPr>
        <p:spPr/>
        <p:txBody>
          <a:bodyPr/>
          <a:lstStyle/>
          <a:p>
            <a:pPr eaLnBrk="1" hangingPunct="1">
              <a:defRPr/>
            </a:pPr>
            <a:r>
              <a:rPr lang="en-US" smtClean="0"/>
              <a:t>You must use the PHP’s define() functions to create a constant which is subsequently cannot be changed unless use separately define it again.</a:t>
            </a:r>
          </a:p>
          <a:p>
            <a:pPr eaLnBrk="1" hangingPunct="1">
              <a:defRPr/>
            </a:pPr>
            <a:r>
              <a:rPr lang="en-US" smtClean="0"/>
              <a:t>Syntax</a:t>
            </a:r>
          </a:p>
          <a:p>
            <a:pPr eaLnBrk="1" hangingPunct="1">
              <a:buFontTx/>
              <a:buNone/>
              <a:defRPr/>
            </a:pPr>
            <a:r>
              <a:rPr lang="en-US" sz="2000" smtClean="0"/>
              <a:t>	</a:t>
            </a:r>
            <a:r>
              <a:rPr lang="en-US" sz="2400" smtClean="0"/>
              <a:t>define(“ your -constant-name” ,value);</a:t>
            </a:r>
          </a:p>
          <a:p>
            <a:pPr eaLnBrk="1" hangingPunct="1">
              <a:buFontTx/>
              <a:buNone/>
              <a:defRPr/>
            </a:pPr>
            <a:r>
              <a:rPr lang="en-US" sz="2000" smtClean="0"/>
              <a:t>	</a:t>
            </a:r>
          </a:p>
          <a:p>
            <a:pPr eaLnBrk="1" hangingPunct="1">
              <a:buFontTx/>
              <a:buNone/>
              <a:defRPr/>
            </a:pPr>
            <a:r>
              <a:rPr lang="en-US" sz="2000" smtClean="0"/>
              <a:t>		</a:t>
            </a:r>
            <a:r>
              <a:rPr lang="en-US" sz="2400" smtClean="0"/>
              <a:t>E.g. define(“age”,25);</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5865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Exercise</a:t>
            </a:r>
            <a:endParaRPr lang="en-US" dirty="0"/>
          </a:p>
        </p:txBody>
      </p:sp>
      <p:pic>
        <p:nvPicPr>
          <p:cNvPr id="4505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257800" y="2438400"/>
            <a:ext cx="3390476" cy="3115110"/>
          </a:xfrm>
        </p:spPr>
      </p:pic>
      <p:sp>
        <p:nvSpPr>
          <p:cNvPr id="45058" name="Rectangle 3"/>
          <p:cNvSpPr>
            <a:spLocks noGrp="1" noChangeArrowheads="1"/>
          </p:cNvSpPr>
          <p:nvPr>
            <p:ph type="body" sz="half" idx="4294967295"/>
          </p:nvPr>
        </p:nvSpPr>
        <p:spPr>
          <a:xfrm>
            <a:off x="762000" y="1600200"/>
            <a:ext cx="4038600" cy="4953000"/>
          </a:xfrm>
        </p:spPr>
        <p:txBody>
          <a:bodyPr>
            <a:noAutofit/>
          </a:bodyPr>
          <a:lstStyle/>
          <a:p>
            <a:pPr eaLnBrk="1" hangingPunct="1">
              <a:lnSpc>
                <a:spcPct val="80000"/>
              </a:lnSpc>
              <a:buFontTx/>
              <a:buNone/>
            </a:pPr>
            <a:r>
              <a:rPr lang="en-US" sz="1800" b="1" dirty="0" smtClean="0"/>
              <a:t>&lt;?PHP</a:t>
            </a:r>
          </a:p>
          <a:p>
            <a:pPr eaLnBrk="1" hangingPunct="1">
              <a:lnSpc>
                <a:spcPct val="80000"/>
              </a:lnSpc>
              <a:buFontTx/>
              <a:buNone/>
            </a:pPr>
            <a:r>
              <a:rPr lang="en-US" sz="1800" b="1" dirty="0" smtClean="0"/>
              <a:t>$a = 5; </a:t>
            </a:r>
          </a:p>
          <a:p>
            <a:pPr eaLnBrk="1" hangingPunct="1">
              <a:lnSpc>
                <a:spcPct val="80000"/>
              </a:lnSpc>
              <a:buFontTx/>
              <a:buNone/>
            </a:pPr>
            <a:r>
              <a:rPr lang="en-US" sz="1800" b="1" dirty="0" smtClean="0"/>
              <a:t> echo $a++,"&lt;</a:t>
            </a:r>
            <a:r>
              <a:rPr lang="en-US" sz="1800" b="1" dirty="0" err="1" smtClean="0"/>
              <a:t>br</a:t>
            </a:r>
            <a:r>
              <a:rPr lang="en-US" sz="1800" b="1" dirty="0" smtClean="0"/>
              <a:t>&gt;";</a:t>
            </a:r>
            <a:endParaRPr lang="pt-BR" sz="1800" b="1" dirty="0" smtClean="0"/>
          </a:p>
          <a:p>
            <a:pPr eaLnBrk="1" hangingPunct="1">
              <a:lnSpc>
                <a:spcPct val="80000"/>
              </a:lnSpc>
              <a:buFontTx/>
              <a:buNone/>
            </a:pPr>
            <a:r>
              <a:rPr lang="pt-BR" sz="1800" b="1" dirty="0" smtClean="0"/>
              <a:t>echo $a--,"&lt;br&gt;";</a:t>
            </a:r>
          </a:p>
          <a:p>
            <a:pPr eaLnBrk="1" hangingPunct="1">
              <a:lnSpc>
                <a:spcPct val="80000"/>
              </a:lnSpc>
              <a:buFontTx/>
              <a:buNone/>
            </a:pPr>
            <a:r>
              <a:rPr lang="pt-BR" sz="1800" b="1" dirty="0" smtClean="0"/>
              <a:t>$b = 5;</a:t>
            </a:r>
          </a:p>
          <a:p>
            <a:pPr eaLnBrk="1" hangingPunct="1">
              <a:lnSpc>
                <a:spcPct val="80000"/>
              </a:lnSpc>
              <a:buFontTx/>
              <a:buNone/>
            </a:pPr>
            <a:r>
              <a:rPr lang="pt-BR" sz="1800" b="1" dirty="0" smtClean="0"/>
              <a:t>echo ++$b,"&lt;br&gt;";</a:t>
            </a:r>
          </a:p>
          <a:p>
            <a:pPr eaLnBrk="1" hangingPunct="1">
              <a:lnSpc>
                <a:spcPct val="80000"/>
              </a:lnSpc>
              <a:buFontTx/>
              <a:buNone/>
            </a:pPr>
            <a:r>
              <a:rPr lang="pt-BR" sz="1800" b="1" dirty="0" smtClean="0"/>
              <a:t> echo $b,"&lt;br&gt;";</a:t>
            </a:r>
          </a:p>
          <a:p>
            <a:pPr eaLnBrk="1" hangingPunct="1">
              <a:lnSpc>
                <a:spcPct val="80000"/>
              </a:lnSpc>
              <a:buFontTx/>
              <a:buNone/>
            </a:pPr>
            <a:r>
              <a:rPr lang="pt-BR" sz="1800" b="1" dirty="0" smtClean="0"/>
              <a:t> $a += 2;</a:t>
            </a:r>
          </a:p>
          <a:p>
            <a:pPr eaLnBrk="1" hangingPunct="1">
              <a:lnSpc>
                <a:spcPct val="80000"/>
              </a:lnSpc>
              <a:buFontTx/>
              <a:buNone/>
            </a:pPr>
            <a:r>
              <a:rPr lang="pt-BR" sz="1800" b="1" dirty="0" smtClean="0"/>
              <a:t> echo $a,"&lt;br&gt;";</a:t>
            </a:r>
            <a:endParaRPr lang="en-US" sz="1800" b="1" dirty="0" smtClean="0"/>
          </a:p>
          <a:p>
            <a:pPr eaLnBrk="1" hangingPunct="1">
              <a:lnSpc>
                <a:spcPct val="80000"/>
              </a:lnSpc>
              <a:buFontTx/>
              <a:buNone/>
            </a:pPr>
            <a:r>
              <a:rPr lang="en-US" sz="1800" b="1" dirty="0" smtClean="0"/>
              <a:t>$b -= 2;</a:t>
            </a:r>
          </a:p>
          <a:p>
            <a:pPr eaLnBrk="1" hangingPunct="1">
              <a:lnSpc>
                <a:spcPct val="80000"/>
              </a:lnSpc>
              <a:buFontTx/>
              <a:buNone/>
            </a:pPr>
            <a:r>
              <a:rPr lang="en-US" sz="1800" b="1" dirty="0" smtClean="0"/>
              <a:t> echo $b,"&lt;</a:t>
            </a:r>
            <a:r>
              <a:rPr lang="en-US" sz="1800" b="1" dirty="0" err="1" smtClean="0"/>
              <a:t>br</a:t>
            </a:r>
            <a:r>
              <a:rPr lang="en-US" sz="1800" b="1" dirty="0" smtClean="0"/>
              <a:t>&gt;";</a:t>
            </a:r>
          </a:p>
          <a:p>
            <a:pPr eaLnBrk="1" hangingPunct="1">
              <a:lnSpc>
                <a:spcPct val="80000"/>
              </a:lnSpc>
              <a:buFontTx/>
              <a:buNone/>
            </a:pPr>
            <a:r>
              <a:rPr lang="en-US" sz="1800" b="1" dirty="0" smtClean="0"/>
              <a:t> </a:t>
            </a:r>
            <a:endParaRPr lang="pt-BR" sz="1800" b="1" dirty="0" smtClean="0"/>
          </a:p>
          <a:p>
            <a:pPr eaLnBrk="1" hangingPunct="1">
              <a:lnSpc>
                <a:spcPct val="80000"/>
              </a:lnSpc>
              <a:buFontTx/>
              <a:buNone/>
            </a:pPr>
            <a:r>
              <a:rPr lang="pt-BR" sz="1800" b="1" dirty="0" smtClean="0"/>
              <a:t>$sentence_c = $a . $b;</a:t>
            </a:r>
          </a:p>
          <a:p>
            <a:pPr eaLnBrk="1" hangingPunct="1">
              <a:lnSpc>
                <a:spcPct val="80000"/>
              </a:lnSpc>
              <a:buFontTx/>
              <a:buNone/>
            </a:pPr>
            <a:r>
              <a:rPr lang="pt-BR" sz="1800" b="1" dirty="0" smtClean="0"/>
              <a:t> echo $sentence_c;</a:t>
            </a:r>
            <a:endParaRPr lang="en-US" sz="1800" b="1" dirty="0" smtClean="0"/>
          </a:p>
          <a:p>
            <a:pPr eaLnBrk="1" hangingPunct="1">
              <a:lnSpc>
                <a:spcPct val="80000"/>
              </a:lnSpc>
              <a:buFontTx/>
              <a:buNone/>
            </a:pPr>
            <a:r>
              <a:rPr lang="en-US" sz="1800" b="1" dirty="0" smtClean="0"/>
              <a:t>?&gt;</a:t>
            </a:r>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9992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pic>
        <p:nvPicPr>
          <p:cNvPr id="46083"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5943600" y="2438400"/>
            <a:ext cx="2429214" cy="3924848"/>
          </a:xfrm>
        </p:spPr>
      </p:pic>
      <p:sp>
        <p:nvSpPr>
          <p:cNvPr id="46082" name="Rectangle 3"/>
          <p:cNvSpPr>
            <a:spLocks noGrp="1" noChangeArrowheads="1"/>
          </p:cNvSpPr>
          <p:nvPr>
            <p:ph type="body" sz="half" idx="4294967295"/>
          </p:nvPr>
        </p:nvSpPr>
        <p:spPr>
          <a:xfrm>
            <a:off x="1143000" y="1676400"/>
            <a:ext cx="4114800" cy="5181600"/>
          </a:xfrm>
        </p:spPr>
        <p:txBody>
          <a:bodyPr>
            <a:normAutofit fontScale="92500" lnSpcReduction="20000"/>
          </a:bodyPr>
          <a:lstStyle/>
          <a:p>
            <a:pPr eaLnBrk="1" hangingPunct="1">
              <a:lnSpc>
                <a:spcPct val="80000"/>
              </a:lnSpc>
              <a:buFontTx/>
              <a:buNone/>
            </a:pPr>
            <a:r>
              <a:rPr lang="en-US" sz="2000" dirty="0" smtClean="0"/>
              <a:t>&lt;?</a:t>
            </a:r>
            <a:r>
              <a:rPr lang="en-US" sz="2000" dirty="0" err="1" smtClean="0"/>
              <a:t>php</a:t>
            </a:r>
            <a:endParaRPr lang="pt-BR" sz="2000" dirty="0" smtClean="0"/>
          </a:p>
          <a:p>
            <a:pPr eaLnBrk="1" hangingPunct="1">
              <a:lnSpc>
                <a:spcPct val="80000"/>
              </a:lnSpc>
              <a:buFontTx/>
              <a:buNone/>
            </a:pPr>
            <a:r>
              <a:rPr lang="pt-BR" sz="2000" dirty="0" smtClean="0"/>
              <a:t>$b = $a = 5;</a:t>
            </a:r>
          </a:p>
          <a:p>
            <a:pPr eaLnBrk="1" hangingPunct="1">
              <a:lnSpc>
                <a:spcPct val="80000"/>
              </a:lnSpc>
              <a:buFontTx/>
              <a:buNone/>
            </a:pPr>
            <a:r>
              <a:rPr lang="pt-BR" sz="2000" dirty="0" smtClean="0"/>
              <a:t>$c = $a++;</a:t>
            </a:r>
          </a:p>
          <a:p>
            <a:pPr eaLnBrk="1" hangingPunct="1">
              <a:lnSpc>
                <a:spcPct val="80000"/>
              </a:lnSpc>
              <a:buFontTx/>
              <a:buNone/>
            </a:pPr>
            <a:r>
              <a:rPr lang="pt-BR" sz="2000" dirty="0" smtClean="0"/>
              <a:t>echo $c,"&lt;br&gt;";</a:t>
            </a:r>
          </a:p>
          <a:p>
            <a:pPr eaLnBrk="1" hangingPunct="1">
              <a:lnSpc>
                <a:spcPct val="80000"/>
              </a:lnSpc>
              <a:buFontTx/>
              <a:buNone/>
            </a:pPr>
            <a:r>
              <a:rPr lang="pt-BR" sz="2000" dirty="0" smtClean="0"/>
              <a:t>echo gettype($c),"&lt;br&gt;";</a:t>
            </a:r>
          </a:p>
          <a:p>
            <a:pPr eaLnBrk="1" hangingPunct="1">
              <a:lnSpc>
                <a:spcPct val="80000"/>
              </a:lnSpc>
              <a:buFontTx/>
              <a:buNone/>
            </a:pPr>
            <a:r>
              <a:rPr lang="pt-BR" sz="2000" dirty="0" smtClean="0"/>
              <a:t>$e = $d = ++$b;</a:t>
            </a:r>
          </a:p>
          <a:p>
            <a:pPr eaLnBrk="1" hangingPunct="1">
              <a:lnSpc>
                <a:spcPct val="80000"/>
              </a:lnSpc>
              <a:buFontTx/>
              <a:buNone/>
            </a:pPr>
            <a:r>
              <a:rPr lang="pt-BR" sz="2000" dirty="0" smtClean="0"/>
              <a:t>echo $e,"&lt;br&gt;";</a:t>
            </a:r>
            <a:endParaRPr lang="en-US" sz="2000" dirty="0" smtClean="0"/>
          </a:p>
          <a:p>
            <a:pPr eaLnBrk="1" hangingPunct="1">
              <a:lnSpc>
                <a:spcPct val="80000"/>
              </a:lnSpc>
              <a:buFontTx/>
              <a:buNone/>
            </a:pPr>
            <a:r>
              <a:rPr lang="en-US" sz="2000" dirty="0" smtClean="0"/>
              <a:t>echo </a:t>
            </a:r>
            <a:r>
              <a:rPr lang="en-US" sz="2000" dirty="0" err="1" smtClean="0"/>
              <a:t>gettype</a:t>
            </a:r>
            <a:r>
              <a:rPr lang="en-US" sz="2000" dirty="0" smtClean="0"/>
              <a:t>($e),"&lt;</a:t>
            </a:r>
            <a:r>
              <a:rPr lang="en-US" sz="2000" dirty="0" err="1" smtClean="0"/>
              <a:t>br</a:t>
            </a:r>
            <a:r>
              <a:rPr lang="en-US" sz="2000" dirty="0" smtClean="0"/>
              <a:t>&gt;";</a:t>
            </a:r>
          </a:p>
          <a:p>
            <a:pPr eaLnBrk="1" hangingPunct="1">
              <a:lnSpc>
                <a:spcPct val="80000"/>
              </a:lnSpc>
              <a:buFontTx/>
              <a:buNone/>
            </a:pPr>
            <a:r>
              <a:rPr lang="en-US" sz="2000" dirty="0" smtClean="0"/>
              <a:t>$f = (double)($d++);//convert to another data type</a:t>
            </a:r>
          </a:p>
          <a:p>
            <a:pPr eaLnBrk="1" hangingPunct="1">
              <a:lnSpc>
                <a:spcPct val="80000"/>
              </a:lnSpc>
              <a:buFontTx/>
              <a:buNone/>
            </a:pPr>
            <a:r>
              <a:rPr lang="en-US" sz="2000" dirty="0" smtClean="0"/>
              <a:t>echo $f,"&lt;</a:t>
            </a:r>
            <a:r>
              <a:rPr lang="en-US" sz="2000" dirty="0" err="1" smtClean="0"/>
              <a:t>br</a:t>
            </a:r>
            <a:r>
              <a:rPr lang="en-US" sz="2000" dirty="0" smtClean="0"/>
              <a:t>&gt;";</a:t>
            </a:r>
          </a:p>
          <a:p>
            <a:pPr eaLnBrk="1" hangingPunct="1">
              <a:lnSpc>
                <a:spcPct val="80000"/>
              </a:lnSpc>
              <a:buFontTx/>
              <a:buNone/>
            </a:pPr>
            <a:r>
              <a:rPr lang="en-US" sz="2000" dirty="0" smtClean="0"/>
              <a:t>echo </a:t>
            </a:r>
            <a:r>
              <a:rPr lang="en-US" sz="2000" dirty="0" err="1" smtClean="0"/>
              <a:t>gettype</a:t>
            </a:r>
            <a:r>
              <a:rPr lang="en-US" sz="2000" dirty="0" smtClean="0"/>
              <a:t>($f),"&lt;</a:t>
            </a:r>
            <a:r>
              <a:rPr lang="en-US" sz="2000" dirty="0" err="1" smtClean="0"/>
              <a:t>br</a:t>
            </a:r>
            <a:r>
              <a:rPr lang="en-US" sz="2000" dirty="0" smtClean="0"/>
              <a:t>&gt;";</a:t>
            </a:r>
            <a:endParaRPr lang="pt-BR" sz="2000" dirty="0" smtClean="0"/>
          </a:p>
          <a:p>
            <a:pPr eaLnBrk="1" hangingPunct="1">
              <a:lnSpc>
                <a:spcPct val="80000"/>
              </a:lnSpc>
              <a:buFontTx/>
              <a:buNone/>
            </a:pPr>
            <a:r>
              <a:rPr lang="pt-BR" sz="2000" dirty="0" smtClean="0"/>
              <a:t>$g = (double)(++$e);</a:t>
            </a:r>
          </a:p>
          <a:p>
            <a:pPr eaLnBrk="1" hangingPunct="1">
              <a:lnSpc>
                <a:spcPct val="80000"/>
              </a:lnSpc>
              <a:buFontTx/>
              <a:buNone/>
            </a:pPr>
            <a:r>
              <a:rPr lang="pt-BR" sz="2000" dirty="0" smtClean="0"/>
              <a:t>$h = $g += 10;</a:t>
            </a:r>
          </a:p>
          <a:p>
            <a:pPr eaLnBrk="1" hangingPunct="1">
              <a:lnSpc>
                <a:spcPct val="80000"/>
              </a:lnSpc>
              <a:buFontTx/>
              <a:buNone/>
            </a:pPr>
            <a:r>
              <a:rPr lang="pt-BR" sz="2000" dirty="0" smtClean="0"/>
              <a:t>echo $h,"&lt;br&gt;";</a:t>
            </a:r>
            <a:endParaRPr lang="en-US" sz="2000" dirty="0" smtClean="0"/>
          </a:p>
          <a:p>
            <a:pPr eaLnBrk="1" hangingPunct="1">
              <a:lnSpc>
                <a:spcPct val="80000"/>
              </a:lnSpc>
              <a:buFontTx/>
              <a:buNone/>
            </a:pPr>
            <a:r>
              <a:rPr lang="en-US" sz="2000" dirty="0" smtClean="0"/>
              <a:t>echo </a:t>
            </a:r>
            <a:r>
              <a:rPr lang="en-US" sz="2000" dirty="0" err="1" smtClean="0"/>
              <a:t>gettype</a:t>
            </a:r>
            <a:r>
              <a:rPr lang="en-US" sz="2000" dirty="0" smtClean="0"/>
              <a:t>($h),"&lt;</a:t>
            </a:r>
            <a:r>
              <a:rPr lang="en-US" sz="2000" dirty="0" err="1" smtClean="0"/>
              <a:t>br</a:t>
            </a:r>
            <a:r>
              <a:rPr lang="en-US" sz="2000" dirty="0" smtClean="0"/>
              <a:t>&gt;";</a:t>
            </a:r>
          </a:p>
          <a:p>
            <a:pPr eaLnBrk="1" hangingPunct="1">
              <a:lnSpc>
                <a:spcPct val="80000"/>
              </a:lnSpc>
              <a:buFontTx/>
              <a:buNone/>
            </a:pPr>
            <a:r>
              <a:rPr lang="en-US" sz="2000" dirty="0" smtClean="0"/>
              <a:t>$s="test";</a:t>
            </a:r>
          </a:p>
          <a:p>
            <a:pPr eaLnBrk="1" hangingPunct="1">
              <a:lnSpc>
                <a:spcPct val="80000"/>
              </a:lnSpc>
              <a:buFontTx/>
              <a:buNone/>
            </a:pPr>
            <a:r>
              <a:rPr lang="en-US" sz="2000" dirty="0" smtClean="0"/>
              <a:t>$m = $s."13";</a:t>
            </a:r>
          </a:p>
          <a:p>
            <a:pPr eaLnBrk="1" hangingPunct="1">
              <a:lnSpc>
                <a:spcPct val="80000"/>
              </a:lnSpc>
              <a:buFontTx/>
              <a:buNone/>
            </a:pPr>
            <a:r>
              <a:rPr lang="en-US" sz="2000" dirty="0" smtClean="0"/>
              <a:t>echo $m ,"&lt;</a:t>
            </a:r>
            <a:r>
              <a:rPr lang="en-US" sz="2000" dirty="0" err="1" smtClean="0"/>
              <a:t>br</a:t>
            </a:r>
            <a:r>
              <a:rPr lang="en-US" sz="2000" dirty="0" smtClean="0"/>
              <a:t>&gt;";</a:t>
            </a:r>
          </a:p>
          <a:p>
            <a:pPr eaLnBrk="1" hangingPunct="1">
              <a:lnSpc>
                <a:spcPct val="80000"/>
              </a:lnSpc>
              <a:buFontTx/>
              <a:buNone/>
            </a:pPr>
            <a:r>
              <a:rPr lang="en-US" sz="2000" dirty="0" smtClean="0"/>
              <a:t>echo </a:t>
            </a:r>
            <a:r>
              <a:rPr lang="en-US" sz="2000" dirty="0" err="1" smtClean="0"/>
              <a:t>gettype</a:t>
            </a:r>
            <a:r>
              <a:rPr lang="en-US" sz="2000" dirty="0" smtClean="0"/>
              <a:t>($m),"&lt;</a:t>
            </a:r>
            <a:r>
              <a:rPr lang="en-US" sz="2000" dirty="0" err="1" smtClean="0"/>
              <a:t>br</a:t>
            </a:r>
            <a:r>
              <a:rPr lang="en-US" sz="2000" dirty="0" smtClean="0"/>
              <a:t>&gt;";</a:t>
            </a:r>
          </a:p>
          <a:p>
            <a:pPr eaLnBrk="1" hangingPunct="1">
              <a:lnSpc>
                <a:spcPct val="80000"/>
              </a:lnSpc>
              <a:buFontTx/>
              <a:buNone/>
            </a:pPr>
            <a:r>
              <a:rPr lang="en-US" sz="2000" dirty="0" smtClean="0"/>
              <a:t>?&gt;</a:t>
            </a:r>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3927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r>
              <a:rPr lang="en-US" dirty="0"/>
              <a:t>Introduction to PHP</a:t>
            </a:r>
            <a:endParaRPr lang="en-US" b="1" dirty="0" smtClean="0"/>
          </a:p>
        </p:txBody>
      </p:sp>
      <p:sp>
        <p:nvSpPr>
          <p:cNvPr id="194563" name="Rectangle 3"/>
          <p:cNvSpPr>
            <a:spLocks noGrp="1" noChangeArrowheads="1"/>
          </p:cNvSpPr>
          <p:nvPr>
            <p:ph idx="1"/>
          </p:nvPr>
        </p:nvSpPr>
        <p:spPr/>
        <p:txBody>
          <a:bodyPr/>
          <a:lstStyle/>
          <a:p>
            <a:pPr eaLnBrk="1" hangingPunct="1">
              <a:defRPr/>
            </a:pPr>
            <a:r>
              <a:rPr lang="en-US" dirty="0" smtClean="0"/>
              <a:t>Web </a:t>
            </a:r>
            <a:r>
              <a:rPr lang="en-US" dirty="0"/>
              <a:t>Server Independent</a:t>
            </a:r>
          </a:p>
          <a:p>
            <a:pPr eaLnBrk="1" hangingPunct="1">
              <a:defRPr/>
            </a:pPr>
            <a:r>
              <a:rPr lang="en-US" dirty="0"/>
              <a:t>Free and Open Source </a:t>
            </a:r>
          </a:p>
          <a:p>
            <a:pPr marL="658812" lvl="3" indent="-319088" eaLnBrk="1" hangingPunct="1">
              <a:spcBef>
                <a:spcPct val="0"/>
              </a:spcBef>
              <a:buClr>
                <a:schemeClr val="accent1"/>
              </a:buClr>
              <a:buSzPct val="80000"/>
              <a:buFont typeface="Wingdings 2" pitchFamily="18" charset="2"/>
              <a:buChar char=""/>
              <a:defRPr/>
            </a:pPr>
            <a:r>
              <a:rPr lang="en-US" sz="2800" dirty="0"/>
              <a:t>no warranty, no limits on usage</a:t>
            </a:r>
          </a:p>
          <a:p>
            <a:pPr marL="658812" lvl="3" indent="-319088" eaLnBrk="1" hangingPunct="1">
              <a:spcBef>
                <a:spcPct val="0"/>
              </a:spcBef>
              <a:buClr>
                <a:schemeClr val="accent1"/>
              </a:buClr>
              <a:buSzPct val="80000"/>
              <a:buFont typeface="Wingdings 2" pitchFamily="18" charset="2"/>
              <a:buChar char=""/>
              <a:defRPr/>
            </a:pPr>
            <a:r>
              <a:rPr lang="en-US" sz="2800" dirty="0"/>
              <a:t>Source code is available for any modifications</a:t>
            </a:r>
          </a:p>
          <a:p>
            <a:pPr marL="658812" lvl="3" indent="-319088" eaLnBrk="1" hangingPunct="1">
              <a:spcBef>
                <a:spcPct val="0"/>
              </a:spcBef>
              <a:buClr>
                <a:schemeClr val="accent1"/>
              </a:buClr>
              <a:buSzPct val="80000"/>
              <a:buFont typeface="Wingdings 2" pitchFamily="18" charset="2"/>
              <a:buChar char=""/>
              <a:defRPr/>
            </a:pPr>
            <a:r>
              <a:rPr lang="en-US" sz="2800" dirty="0"/>
              <a:t>Freely Extended (must share source, represent original works and owners)</a:t>
            </a:r>
          </a:p>
          <a:p>
            <a:pPr marL="658812" lvl="3" indent="-319088" eaLnBrk="1" hangingPunct="1">
              <a:spcBef>
                <a:spcPct val="0"/>
              </a:spcBef>
              <a:buClr>
                <a:schemeClr val="accent1"/>
              </a:buClr>
              <a:buSzPct val="80000"/>
              <a:buFont typeface="Wingdings 2" pitchFamily="18" charset="2"/>
              <a:buChar char=""/>
              <a:defRPr/>
            </a:pPr>
            <a:r>
              <a:rPr lang="en-US" sz="2800" dirty="0"/>
              <a:t>License is not specific to a product or restrict other software and also technology neutral.</a:t>
            </a:r>
          </a:p>
          <a:p>
            <a:pPr lvl="1" eaLnBrk="1" hangingPunct="1">
              <a:lnSpc>
                <a:spcPct val="80000"/>
              </a:lnSpc>
              <a:defRPr/>
            </a:pPr>
            <a:endParaRPr lang="en-US" dirty="0"/>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3492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What’s so Great About PHP?</a:t>
            </a:r>
            <a:endParaRPr lang="en-US" dirty="0"/>
          </a:p>
        </p:txBody>
      </p:sp>
      <p:sp>
        <p:nvSpPr>
          <p:cNvPr id="13315" name="Content Placeholder 2"/>
          <p:cNvSpPr>
            <a:spLocks noGrp="1"/>
          </p:cNvSpPr>
          <p:nvPr>
            <p:ph idx="1"/>
          </p:nvPr>
        </p:nvSpPr>
        <p:spPr/>
        <p:txBody>
          <a:bodyPr>
            <a:normAutofit fontScale="92500" lnSpcReduction="10000"/>
          </a:bodyPr>
          <a:lstStyle/>
          <a:p>
            <a:pPr eaLnBrk="1" hangingPunct="1"/>
            <a:r>
              <a:rPr lang="en-US" b="1" smtClean="0"/>
              <a:t>PHP runs on different platforms</a:t>
            </a:r>
            <a:r>
              <a:rPr lang="en-US" smtClean="0"/>
              <a:t>  (or cross platform) such as Windows, Linux, Unix, etc. </a:t>
            </a:r>
          </a:p>
          <a:p>
            <a:pPr eaLnBrk="1" hangingPunct="1"/>
            <a:r>
              <a:rPr lang="en-US" b="1" smtClean="0"/>
              <a:t>PHP is compatible with almost all servers used today</a:t>
            </a:r>
            <a:r>
              <a:rPr lang="en-US" smtClean="0"/>
              <a:t> (Apache, IIS and any other web server that support the CGI standard) </a:t>
            </a:r>
          </a:p>
          <a:p>
            <a:pPr eaLnBrk="1" hangingPunct="1"/>
            <a:r>
              <a:rPr lang="en-US" b="1" smtClean="0"/>
              <a:t>PHP is FREE</a:t>
            </a:r>
            <a:r>
              <a:rPr lang="en-US" smtClean="0"/>
              <a:t> to download from the official PHP resource: </a:t>
            </a:r>
            <a:r>
              <a:rPr lang="en-US" u="sng" smtClean="0">
                <a:hlinkClick r:id="rId2"/>
              </a:rPr>
              <a:t>www.php.net</a:t>
            </a:r>
            <a:r>
              <a:rPr lang="en-US" smtClean="0"/>
              <a:t> </a:t>
            </a:r>
          </a:p>
          <a:p>
            <a:pPr eaLnBrk="1" hangingPunct="1"/>
            <a:r>
              <a:rPr lang="en-US" smtClean="0"/>
              <a:t>PHP is easy to learn and runs efficiently on the server side  </a:t>
            </a:r>
          </a:p>
        </p:txBody>
      </p:sp>
      <p:sp>
        <p:nvSpPr>
          <p:cNvPr id="4"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0491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3" name="Rectangle 3"/>
          <p:cNvSpPr>
            <a:spLocks noGrp="1" noChangeArrowheads="1"/>
          </p:cNvSpPr>
          <p:nvPr>
            <p:ph type="title"/>
          </p:nvPr>
        </p:nvSpPr>
        <p:spPr>
          <a:xfrm>
            <a:off x="609600" y="457200"/>
            <a:ext cx="8305800" cy="762000"/>
          </a:xfrm>
        </p:spPr>
        <p:txBody>
          <a:bodyPr>
            <a:normAutofit/>
          </a:bodyPr>
          <a:lstStyle/>
          <a:p>
            <a:pPr eaLnBrk="1" hangingPunct="1">
              <a:defRPr/>
            </a:pPr>
            <a:r>
              <a:rPr lang="en-US" b="1" dirty="0" smtClean="0"/>
              <a:t>How does PHP works?</a:t>
            </a:r>
          </a:p>
        </p:txBody>
      </p:sp>
      <p:sp>
        <p:nvSpPr>
          <p:cNvPr id="153602" name="Rectangle 2"/>
          <p:cNvSpPr>
            <a:spLocks noGrp="1" noChangeArrowheads="1"/>
          </p:cNvSpPr>
          <p:nvPr>
            <p:ph type="body" sz="half" idx="1"/>
          </p:nvPr>
        </p:nvSpPr>
        <p:spPr>
          <a:xfrm>
            <a:off x="1066800" y="2057400"/>
            <a:ext cx="7924800" cy="4114800"/>
          </a:xfrm>
        </p:spPr>
        <p:txBody>
          <a:bodyPr/>
          <a:lstStyle/>
          <a:p>
            <a:pPr eaLnBrk="1" hangingPunct="1">
              <a:lnSpc>
                <a:spcPct val="130000"/>
              </a:lnSpc>
              <a:buFontTx/>
              <a:buNone/>
            </a:pPr>
            <a:endParaRPr lang="en-US" sz="4000" smtClean="0">
              <a:effectLst/>
            </a:endParaRPr>
          </a:p>
          <a:p>
            <a:pPr eaLnBrk="1" hangingPunct="1">
              <a:lnSpc>
                <a:spcPct val="130000"/>
              </a:lnSpc>
              <a:buFontTx/>
              <a:buNone/>
            </a:pPr>
            <a:endParaRPr lang="en-US" sz="4000" i="1" smtClean="0">
              <a:effectLst/>
            </a:endParaRPr>
          </a:p>
        </p:txBody>
      </p:sp>
      <p:sp>
        <p:nvSpPr>
          <p:cNvPr id="12292" name="Text Box 4"/>
          <p:cNvSpPr txBox="1">
            <a:spLocks noChangeArrowheads="1"/>
          </p:cNvSpPr>
          <p:nvPr/>
        </p:nvSpPr>
        <p:spPr bwMode="auto">
          <a:xfrm>
            <a:off x="152400" y="1600200"/>
            <a:ext cx="87630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438150" indent="-319088" eaLnBrk="1" hangingPunct="1">
              <a:buClr>
                <a:schemeClr val="accent1"/>
              </a:buClr>
              <a:buSzPct val="80000"/>
              <a:buFont typeface="Wingdings 2" pitchFamily="18" charset="2"/>
              <a:buChar char=""/>
            </a:pPr>
            <a:r>
              <a:rPr lang="en-US" sz="2600" dirty="0">
                <a:latin typeface="+mn-lt"/>
                <a:cs typeface="+mn-cs"/>
              </a:rPr>
              <a:t>A typical PHP page will contain number of  PHP elements along with HTML markup elements and other textual content</a:t>
            </a:r>
          </a:p>
          <a:p>
            <a:pPr marL="438150" indent="-319088" eaLnBrk="1" hangingPunct="1">
              <a:buClr>
                <a:schemeClr val="accent1"/>
              </a:buClr>
              <a:buSzPct val="80000"/>
              <a:buFont typeface="Wingdings 2" pitchFamily="18" charset="2"/>
              <a:buChar char=""/>
            </a:pPr>
            <a:r>
              <a:rPr lang="en-US" sz="2600" dirty="0">
                <a:latin typeface="+mn-lt"/>
                <a:cs typeface="+mn-cs"/>
              </a:rPr>
              <a:t>When a web browser request a PHP page from a web server that is PHP enabled the server will call up the PHP parser to process all the PHP elements on that page</a:t>
            </a:r>
          </a:p>
          <a:p>
            <a:pPr marL="438150" indent="-319088" eaLnBrk="1" hangingPunct="1">
              <a:buClr>
                <a:schemeClr val="accent1"/>
              </a:buClr>
              <a:buSzPct val="80000"/>
              <a:buFont typeface="Wingdings 2" pitchFamily="18" charset="2"/>
              <a:buChar char=""/>
            </a:pPr>
            <a:r>
              <a:rPr lang="en-US" sz="2600" dirty="0">
                <a:latin typeface="+mn-lt"/>
                <a:cs typeface="+mn-cs"/>
              </a:rPr>
              <a:t>The PHP parser executes the PHP script instructions on the page ,generating a HTML document that is then sent to the web browser as a response to the original request</a:t>
            </a:r>
          </a:p>
          <a:p>
            <a:pPr marL="438150" indent="-319088" eaLnBrk="1" hangingPunct="1">
              <a:buClr>
                <a:schemeClr val="accent1"/>
              </a:buClr>
              <a:buSzPct val="80000"/>
              <a:buFont typeface="Wingdings 2" pitchFamily="18" charset="2"/>
              <a:buChar char=""/>
            </a:pPr>
            <a:r>
              <a:rPr lang="en-US" sz="2600" dirty="0">
                <a:latin typeface="+mn-lt"/>
                <a:cs typeface="+mn-cs"/>
              </a:rPr>
              <a:t>The PHP parser may also be asked to retrieve information from a database so the entire process appears like the illustration  bellow</a:t>
            </a:r>
          </a:p>
          <a:p>
            <a:pPr eaLnBrk="1" hangingPunct="1">
              <a:spcBef>
                <a:spcPct val="50000"/>
              </a:spcBef>
            </a:pPr>
            <a:endParaRPr lang="en-US" sz="2000" dirty="0"/>
          </a:p>
        </p:txBody>
      </p:sp>
      <p:sp>
        <p:nvSpPr>
          <p:cNvPr id="5"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219522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53603"/>
                                        </p:tgtEl>
                                        <p:attrNameLst>
                                          <p:attrName>style.visibility</p:attrName>
                                        </p:attrNameLst>
                                      </p:cBhvr>
                                      <p:to>
                                        <p:strVal val="visible"/>
                                      </p:to>
                                    </p:set>
                                    <p:animEffect transition="in" filter="slide(fromTop)">
                                      <p:cBhvr>
                                        <p:cTn id="7" dur="500"/>
                                        <p:tgtEl>
                                          <p:spTgt spid="153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153602">
                                            <p:txEl>
                                              <p:pRg st="0" end="0"/>
                                            </p:txEl>
                                          </p:spTgt>
                                        </p:tgtEl>
                                        <p:attrNameLst>
                                          <p:attrName>style.visibility</p:attrName>
                                        </p:attrNameLst>
                                      </p:cBhvr>
                                      <p:to>
                                        <p:strVal val="visible"/>
                                      </p:to>
                                    </p:set>
                                    <p:animEffect transition="in" filter="slide(fromBottom)">
                                      <p:cBhvr>
                                        <p:cTn id="12" dur="500"/>
                                        <p:tgtEl>
                                          <p:spTgt spid="1536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autoUpdateAnimBg="0"/>
      <p:bldP spid="15360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9" name="Rectangle 3"/>
          <p:cNvSpPr>
            <a:spLocks noGrp="1" noChangeArrowheads="1"/>
          </p:cNvSpPr>
          <p:nvPr>
            <p:ph type="title"/>
          </p:nvPr>
        </p:nvSpPr>
        <p:spPr>
          <a:xfrm>
            <a:off x="228600" y="457200"/>
            <a:ext cx="8686800" cy="762000"/>
          </a:xfrm>
        </p:spPr>
        <p:txBody>
          <a:bodyPr>
            <a:normAutofit/>
          </a:bodyPr>
          <a:lstStyle/>
          <a:p>
            <a:pPr eaLnBrk="1" hangingPunct="1">
              <a:defRPr/>
            </a:pPr>
            <a:r>
              <a:rPr lang="en-US" b="1" smtClean="0"/>
              <a:t>How does PHP works?</a:t>
            </a:r>
          </a:p>
        </p:txBody>
      </p:sp>
      <p:sp>
        <p:nvSpPr>
          <p:cNvPr id="137218" name="Rectangle 2"/>
          <p:cNvSpPr>
            <a:spLocks noGrp="1" noChangeArrowheads="1"/>
          </p:cNvSpPr>
          <p:nvPr>
            <p:ph type="body" sz="half" idx="1"/>
          </p:nvPr>
        </p:nvSpPr>
        <p:spPr>
          <a:xfrm>
            <a:off x="228600" y="1676400"/>
            <a:ext cx="8915400" cy="4953000"/>
          </a:xfrm>
        </p:spPr>
        <p:txBody>
          <a:bodyPr/>
          <a:lstStyle/>
          <a:p>
            <a:pPr eaLnBrk="1" hangingPunct="1">
              <a:lnSpc>
                <a:spcPct val="130000"/>
              </a:lnSpc>
              <a:buFontTx/>
              <a:buNone/>
            </a:pPr>
            <a:endParaRPr lang="en-US" sz="4000" smtClean="0">
              <a:effectLst/>
            </a:endParaRPr>
          </a:p>
          <a:p>
            <a:pPr eaLnBrk="1" hangingPunct="1">
              <a:lnSpc>
                <a:spcPct val="130000"/>
              </a:lnSpc>
              <a:buFontTx/>
              <a:buNone/>
            </a:pPr>
            <a:endParaRPr lang="en-US" sz="4000" i="1" smtClean="0">
              <a:effectLst/>
            </a:endParaRPr>
          </a:p>
        </p:txBody>
      </p:sp>
      <p:pic>
        <p:nvPicPr>
          <p:cNvPr id="13316" name="Picture 4" descr="j02857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5029200"/>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7" name="Group 5"/>
          <p:cNvGrpSpPr>
            <a:grpSpLocks/>
          </p:cNvGrpSpPr>
          <p:nvPr/>
        </p:nvGrpSpPr>
        <p:grpSpPr bwMode="auto">
          <a:xfrm>
            <a:off x="6858000" y="3048000"/>
            <a:ext cx="914400" cy="990600"/>
            <a:chOff x="1632" y="1248"/>
            <a:chExt cx="2682" cy="2286"/>
          </a:xfrm>
        </p:grpSpPr>
        <p:sp>
          <p:nvSpPr>
            <p:cNvPr id="13336" name="Gear"/>
            <p:cNvSpPr>
              <a:spLocks noEditPoints="1" noChangeArrowheads="1"/>
            </p:cNvSpPr>
            <p:nvPr/>
          </p:nvSpPr>
          <p:spPr bwMode="auto">
            <a:xfrm>
              <a:off x="3119" y="1248"/>
              <a:ext cx="1195" cy="1048"/>
            </a:xfrm>
            <a:custGeom>
              <a:avLst/>
              <a:gdLst>
                <a:gd name="T0" fmla="*/ 598 w 21600"/>
                <a:gd name="T1" fmla="*/ 0 h 21600"/>
                <a:gd name="T2" fmla="*/ 1195 w 21600"/>
                <a:gd name="T3" fmla="*/ 524 h 21600"/>
                <a:gd name="T4" fmla="*/ 598 w 21600"/>
                <a:gd name="T5" fmla="*/ 1048 h 21600"/>
                <a:gd name="T6" fmla="*/ 0 w 21600"/>
                <a:gd name="T7" fmla="*/ 524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p>
          </p:txBody>
        </p:sp>
        <p:sp>
          <p:nvSpPr>
            <p:cNvPr id="13337" name="AutoShape 7"/>
            <p:cNvSpPr>
              <a:spLocks noEditPoints="1" noChangeArrowheads="1"/>
            </p:cNvSpPr>
            <p:nvPr/>
          </p:nvSpPr>
          <p:spPr bwMode="auto">
            <a:xfrm>
              <a:off x="1632" y="1680"/>
              <a:ext cx="1429" cy="1253"/>
            </a:xfrm>
            <a:custGeom>
              <a:avLst/>
              <a:gdLst>
                <a:gd name="T0" fmla="*/ 714 w 21600"/>
                <a:gd name="T1" fmla="*/ 0 h 21600"/>
                <a:gd name="T2" fmla="*/ 1429 w 21600"/>
                <a:gd name="T3" fmla="*/ 627 h 21600"/>
                <a:gd name="T4" fmla="*/ 714 w 21600"/>
                <a:gd name="T5" fmla="*/ 1253 h 21600"/>
                <a:gd name="T6" fmla="*/ 0 w 21600"/>
                <a:gd name="T7" fmla="*/ 627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p>
          </p:txBody>
        </p:sp>
        <p:sp>
          <p:nvSpPr>
            <p:cNvPr id="13338" name="AutoShape 8"/>
            <p:cNvSpPr>
              <a:spLocks noEditPoints="1" noChangeArrowheads="1"/>
            </p:cNvSpPr>
            <p:nvPr/>
          </p:nvSpPr>
          <p:spPr bwMode="auto">
            <a:xfrm>
              <a:off x="2559" y="2142"/>
              <a:ext cx="1588" cy="1392"/>
            </a:xfrm>
            <a:custGeom>
              <a:avLst/>
              <a:gdLst>
                <a:gd name="T0" fmla="*/ 794 w 21600"/>
                <a:gd name="T1" fmla="*/ 0 h 21600"/>
                <a:gd name="T2" fmla="*/ 1588 w 21600"/>
                <a:gd name="T3" fmla="*/ 696 h 21600"/>
                <a:gd name="T4" fmla="*/ 794 w 21600"/>
                <a:gd name="T5" fmla="*/ 1392 h 21600"/>
                <a:gd name="T6" fmla="*/ 0 w 21600"/>
                <a:gd name="T7" fmla="*/ 696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p>
          </p:txBody>
        </p:sp>
      </p:grpSp>
      <p:sp>
        <p:nvSpPr>
          <p:cNvPr id="13318" name="server"/>
          <p:cNvSpPr>
            <a:spLocks noEditPoints="1" noChangeArrowheads="1"/>
          </p:cNvSpPr>
          <p:nvPr/>
        </p:nvSpPr>
        <p:spPr bwMode="auto">
          <a:xfrm>
            <a:off x="2438400" y="2971800"/>
            <a:ext cx="609600" cy="838200"/>
          </a:xfrm>
          <a:custGeom>
            <a:avLst/>
            <a:gdLst>
              <a:gd name="T0" fmla="*/ 0 w 21600"/>
              <a:gd name="T1" fmla="*/ 0 h 21600"/>
              <a:gd name="T2" fmla="*/ 304800 w 21600"/>
              <a:gd name="T3" fmla="*/ 0 h 21600"/>
              <a:gd name="T4" fmla="*/ 609600 w 21600"/>
              <a:gd name="T5" fmla="*/ 0 h 21600"/>
              <a:gd name="T6" fmla="*/ 609600 w 21600"/>
              <a:gd name="T7" fmla="*/ 419100 h 21600"/>
              <a:gd name="T8" fmla="*/ 609600 w 21600"/>
              <a:gd name="T9" fmla="*/ 838200 h 21600"/>
              <a:gd name="T10" fmla="*/ 304800 w 21600"/>
              <a:gd name="T11" fmla="*/ 838200 h 21600"/>
              <a:gd name="T12" fmla="*/ 0 w 21600"/>
              <a:gd name="T13" fmla="*/ 838200 h 21600"/>
              <a:gd name="T14" fmla="*/ 0 w 21600"/>
              <a:gd name="T15" fmla="*/ 419100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chemeClr val="accent2"/>
          </a:solidFill>
          <a:ln w="9525">
            <a:solidFill>
              <a:srgbClr val="000000"/>
            </a:solidFill>
            <a:miter lim="800000"/>
            <a:headEnd/>
            <a:tailEnd/>
          </a:ln>
        </p:spPr>
        <p:txBody>
          <a:bodyPr/>
          <a:lstStyle/>
          <a:p>
            <a:endParaRPr lang="en-US"/>
          </a:p>
        </p:txBody>
      </p:sp>
      <p:sp>
        <p:nvSpPr>
          <p:cNvPr id="13319" name="tower"/>
          <p:cNvSpPr>
            <a:spLocks noEditPoints="1" noChangeArrowheads="1"/>
          </p:cNvSpPr>
          <p:nvPr/>
        </p:nvSpPr>
        <p:spPr bwMode="auto">
          <a:xfrm>
            <a:off x="7010400" y="5105400"/>
            <a:ext cx="533400" cy="1219200"/>
          </a:xfrm>
          <a:custGeom>
            <a:avLst/>
            <a:gdLst>
              <a:gd name="T0" fmla="*/ 0 w 21600"/>
              <a:gd name="T1" fmla="*/ 123275 h 21600"/>
              <a:gd name="T2" fmla="*/ 164564 w 21600"/>
              <a:gd name="T3" fmla="*/ 0 h 21600"/>
              <a:gd name="T4" fmla="*/ 266700 w 21600"/>
              <a:gd name="T5" fmla="*/ 0 h 21600"/>
              <a:gd name="T6" fmla="*/ 533400 w 21600"/>
              <a:gd name="T7" fmla="*/ 0 h 21600"/>
              <a:gd name="T8" fmla="*/ 533400 w 21600"/>
              <a:gd name="T9" fmla="*/ 657521 h 21600"/>
              <a:gd name="T10" fmla="*/ 533400 w 21600"/>
              <a:gd name="T11" fmla="*/ 1095925 h 21600"/>
              <a:gd name="T12" fmla="*/ 374516 w 21600"/>
              <a:gd name="T13" fmla="*/ 1219200 h 21600"/>
              <a:gd name="T14" fmla="*/ 261020 w 21600"/>
              <a:gd name="T15" fmla="*/ 1219200 h 21600"/>
              <a:gd name="T16" fmla="*/ 0 w 21600"/>
              <a:gd name="T17" fmla="*/ 1219200 h 21600"/>
              <a:gd name="T18" fmla="*/ 0 w 21600"/>
              <a:gd name="T19" fmla="*/ 650692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chemeClr val="folHlink"/>
          </a:solidFill>
          <a:ln w="9525">
            <a:solidFill>
              <a:srgbClr val="000000"/>
            </a:solidFill>
            <a:miter lim="800000"/>
            <a:headEnd/>
            <a:tailEnd/>
          </a:ln>
        </p:spPr>
        <p:txBody>
          <a:bodyPr/>
          <a:lstStyle/>
          <a:p>
            <a:endParaRPr lang="en-US"/>
          </a:p>
        </p:txBody>
      </p:sp>
      <p:sp>
        <p:nvSpPr>
          <p:cNvPr id="13320" name="Text Box 11"/>
          <p:cNvSpPr txBox="1">
            <a:spLocks noChangeArrowheads="1"/>
          </p:cNvSpPr>
          <p:nvPr/>
        </p:nvSpPr>
        <p:spPr bwMode="auto">
          <a:xfrm>
            <a:off x="4419600" y="2209800"/>
            <a:ext cx="1295400" cy="1657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a:t>&lt;html&gt;</a:t>
            </a:r>
          </a:p>
          <a:p>
            <a:pPr eaLnBrk="1" hangingPunct="1">
              <a:spcBef>
                <a:spcPct val="50000"/>
              </a:spcBef>
            </a:pPr>
            <a:r>
              <a:rPr lang="en-US" sz="1200"/>
              <a:t>&lt;body&gt;</a:t>
            </a:r>
          </a:p>
          <a:p>
            <a:pPr eaLnBrk="1" hangingPunct="1">
              <a:spcBef>
                <a:spcPct val="50000"/>
              </a:spcBef>
            </a:pPr>
            <a:r>
              <a:rPr lang="en-US" sz="1200"/>
              <a:t>Text content</a:t>
            </a:r>
          </a:p>
          <a:p>
            <a:pPr eaLnBrk="1" hangingPunct="1">
              <a:spcBef>
                <a:spcPct val="50000"/>
              </a:spcBef>
            </a:pPr>
            <a:r>
              <a:rPr lang="en-US" sz="1200"/>
              <a:t>&lt;?php ….. ?&gt;</a:t>
            </a:r>
          </a:p>
          <a:p>
            <a:pPr eaLnBrk="1" hangingPunct="1">
              <a:spcBef>
                <a:spcPct val="50000"/>
              </a:spcBef>
            </a:pPr>
            <a:r>
              <a:rPr lang="en-US" sz="1200"/>
              <a:t>&lt;/body&gt;</a:t>
            </a:r>
          </a:p>
          <a:p>
            <a:pPr eaLnBrk="1" hangingPunct="1">
              <a:spcBef>
                <a:spcPct val="50000"/>
              </a:spcBef>
            </a:pPr>
            <a:r>
              <a:rPr lang="en-US" sz="1200"/>
              <a:t>&lt;/html&gt;</a:t>
            </a:r>
          </a:p>
        </p:txBody>
      </p:sp>
      <p:sp>
        <p:nvSpPr>
          <p:cNvPr id="13321" name="Text Box 12"/>
          <p:cNvSpPr txBox="1">
            <a:spLocks noChangeArrowheads="1"/>
          </p:cNvSpPr>
          <p:nvPr/>
        </p:nvSpPr>
        <p:spPr bwMode="auto">
          <a:xfrm>
            <a:off x="4419600" y="4267200"/>
            <a:ext cx="1295400" cy="1839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a:t>&lt;html&gt;</a:t>
            </a:r>
          </a:p>
          <a:p>
            <a:pPr eaLnBrk="1" hangingPunct="1">
              <a:spcBef>
                <a:spcPct val="50000"/>
              </a:spcBef>
            </a:pPr>
            <a:r>
              <a:rPr lang="en-US" sz="1200"/>
              <a:t>&lt;body&gt;</a:t>
            </a:r>
          </a:p>
          <a:p>
            <a:pPr eaLnBrk="1" hangingPunct="1">
              <a:spcBef>
                <a:spcPct val="50000"/>
              </a:spcBef>
            </a:pPr>
            <a:r>
              <a:rPr lang="en-US" sz="1200"/>
              <a:t>Text content</a:t>
            </a:r>
          </a:p>
          <a:p>
            <a:pPr eaLnBrk="1" hangingPunct="1">
              <a:spcBef>
                <a:spcPct val="50000"/>
              </a:spcBef>
            </a:pPr>
            <a:r>
              <a:rPr lang="en-US" sz="1200"/>
              <a:t>Dynamic PHP content here</a:t>
            </a:r>
          </a:p>
          <a:p>
            <a:pPr eaLnBrk="1" hangingPunct="1">
              <a:spcBef>
                <a:spcPct val="50000"/>
              </a:spcBef>
            </a:pPr>
            <a:r>
              <a:rPr lang="en-US" sz="1200"/>
              <a:t>&lt;/body&gt;</a:t>
            </a:r>
          </a:p>
          <a:p>
            <a:pPr eaLnBrk="1" hangingPunct="1">
              <a:spcBef>
                <a:spcPct val="50000"/>
              </a:spcBef>
            </a:pPr>
            <a:r>
              <a:rPr lang="en-US" sz="1200"/>
              <a:t>&lt;/html&gt;</a:t>
            </a:r>
          </a:p>
        </p:txBody>
      </p:sp>
      <p:sp>
        <p:nvSpPr>
          <p:cNvPr id="13322" name="Line 13"/>
          <p:cNvSpPr>
            <a:spLocks noChangeShapeType="1"/>
          </p:cNvSpPr>
          <p:nvPr/>
        </p:nvSpPr>
        <p:spPr bwMode="auto">
          <a:xfrm flipV="1">
            <a:off x="3124200" y="2362200"/>
            <a:ext cx="12192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3" name="Line 14"/>
          <p:cNvSpPr>
            <a:spLocks noChangeShapeType="1"/>
          </p:cNvSpPr>
          <p:nvPr/>
        </p:nvSpPr>
        <p:spPr bwMode="auto">
          <a:xfrm flipH="1" flipV="1">
            <a:off x="3200400" y="3657600"/>
            <a:ext cx="11430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4" name="Line 17"/>
          <p:cNvSpPr>
            <a:spLocks noChangeShapeType="1"/>
          </p:cNvSpPr>
          <p:nvPr/>
        </p:nvSpPr>
        <p:spPr bwMode="auto">
          <a:xfrm>
            <a:off x="2895600" y="3886200"/>
            <a:ext cx="152400" cy="1066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5" name="Line 18"/>
          <p:cNvSpPr>
            <a:spLocks noChangeShapeType="1"/>
          </p:cNvSpPr>
          <p:nvPr/>
        </p:nvSpPr>
        <p:spPr bwMode="auto">
          <a:xfrm flipH="1" flipV="1">
            <a:off x="2438400" y="3886200"/>
            <a:ext cx="152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6" name="Line 19"/>
          <p:cNvSpPr>
            <a:spLocks noChangeShapeType="1"/>
          </p:cNvSpPr>
          <p:nvPr/>
        </p:nvSpPr>
        <p:spPr bwMode="auto">
          <a:xfrm>
            <a:off x="5791200" y="2743200"/>
            <a:ext cx="11430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7" name="Line 20"/>
          <p:cNvSpPr>
            <a:spLocks noChangeShapeType="1"/>
          </p:cNvSpPr>
          <p:nvPr/>
        </p:nvSpPr>
        <p:spPr bwMode="auto">
          <a:xfrm flipH="1">
            <a:off x="5791200" y="3810000"/>
            <a:ext cx="1219200" cy="1295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8" name="Line 21"/>
          <p:cNvSpPr>
            <a:spLocks noChangeShapeType="1"/>
          </p:cNvSpPr>
          <p:nvPr/>
        </p:nvSpPr>
        <p:spPr bwMode="auto">
          <a:xfrm flipV="1">
            <a:off x="7239000" y="3962400"/>
            <a:ext cx="0" cy="990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9" name="Line 22"/>
          <p:cNvSpPr>
            <a:spLocks noChangeShapeType="1"/>
          </p:cNvSpPr>
          <p:nvPr/>
        </p:nvSpPr>
        <p:spPr bwMode="auto">
          <a:xfrm>
            <a:off x="7467600" y="4191000"/>
            <a:ext cx="0" cy="838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30" name="Text Box 23"/>
          <p:cNvSpPr txBox="1">
            <a:spLocks noChangeArrowheads="1"/>
          </p:cNvSpPr>
          <p:nvPr/>
        </p:nvSpPr>
        <p:spPr bwMode="auto">
          <a:xfrm>
            <a:off x="1828800" y="44196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b="1"/>
              <a:t>request</a:t>
            </a:r>
          </a:p>
        </p:txBody>
      </p:sp>
      <p:sp>
        <p:nvSpPr>
          <p:cNvPr id="13331" name="Text Box 24"/>
          <p:cNvSpPr txBox="1">
            <a:spLocks noChangeArrowheads="1"/>
          </p:cNvSpPr>
          <p:nvPr/>
        </p:nvSpPr>
        <p:spPr bwMode="auto">
          <a:xfrm>
            <a:off x="2971800" y="42672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b="1"/>
              <a:t>response</a:t>
            </a:r>
          </a:p>
        </p:txBody>
      </p:sp>
      <p:sp>
        <p:nvSpPr>
          <p:cNvPr id="13332" name="Text Box 25"/>
          <p:cNvSpPr txBox="1">
            <a:spLocks noChangeArrowheads="1"/>
          </p:cNvSpPr>
          <p:nvPr/>
        </p:nvSpPr>
        <p:spPr bwMode="auto">
          <a:xfrm>
            <a:off x="6934200" y="2590800"/>
            <a:ext cx="990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b="1"/>
              <a:t>PHP parser</a:t>
            </a:r>
          </a:p>
        </p:txBody>
      </p:sp>
      <p:sp>
        <p:nvSpPr>
          <p:cNvPr id="13333" name="Text Box 26"/>
          <p:cNvSpPr txBox="1">
            <a:spLocks noChangeArrowheads="1"/>
          </p:cNvSpPr>
          <p:nvPr/>
        </p:nvSpPr>
        <p:spPr bwMode="auto">
          <a:xfrm>
            <a:off x="2362200" y="26670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b="1"/>
              <a:t>Server</a:t>
            </a:r>
          </a:p>
        </p:txBody>
      </p:sp>
      <p:sp>
        <p:nvSpPr>
          <p:cNvPr id="13334" name="Text Box 27"/>
          <p:cNvSpPr txBox="1">
            <a:spLocks noChangeArrowheads="1"/>
          </p:cNvSpPr>
          <p:nvPr/>
        </p:nvSpPr>
        <p:spPr bwMode="auto">
          <a:xfrm>
            <a:off x="7696200" y="58674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spcBef>
                <a:spcPct val="50000"/>
              </a:spcBef>
            </a:pPr>
            <a:r>
              <a:rPr lang="en-US" sz="1200" b="1"/>
              <a:t>Databases</a:t>
            </a:r>
          </a:p>
        </p:txBody>
      </p:sp>
      <p:sp>
        <p:nvSpPr>
          <p:cNvPr id="13335" name="Line 28"/>
          <p:cNvSpPr>
            <a:spLocks noChangeShapeType="1"/>
          </p:cNvSpPr>
          <p:nvPr/>
        </p:nvSpPr>
        <p:spPr bwMode="auto">
          <a:xfrm flipH="1" flipV="1">
            <a:off x="2438400" y="3886200"/>
            <a:ext cx="152400" cy="1066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 name="TextBox 3"/>
          <p:cNvSpPr txBox="1">
            <a:spLocks noChangeArrowheads="1"/>
          </p:cNvSpPr>
          <p:nvPr/>
        </p:nvSpPr>
        <p:spPr bwMode="auto">
          <a:xfrm>
            <a:off x="7162801" y="4572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024335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37219"/>
                                        </p:tgtEl>
                                        <p:attrNameLst>
                                          <p:attrName>style.visibility</p:attrName>
                                        </p:attrNameLst>
                                      </p:cBhvr>
                                      <p:to>
                                        <p:strVal val="visible"/>
                                      </p:to>
                                    </p:set>
                                    <p:animEffect transition="in" filter="slide(fromTop)">
                                      <p:cBhvr>
                                        <p:cTn id="7" dur="500"/>
                                        <p:tgtEl>
                                          <p:spTgt spid="137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137218">
                                            <p:txEl>
                                              <p:pRg st="0" end="0"/>
                                            </p:txEl>
                                          </p:spTgt>
                                        </p:tgtEl>
                                        <p:attrNameLst>
                                          <p:attrName>style.visibility</p:attrName>
                                        </p:attrNameLst>
                                      </p:cBhvr>
                                      <p:to>
                                        <p:strVal val="visible"/>
                                      </p:to>
                                    </p:set>
                                    <p:animEffect transition="in" filter="slide(fromBottom)">
                                      <p:cBhvr>
                                        <p:cTn id="12" dur="500"/>
                                        <p:tgtEl>
                                          <p:spTgt spid="137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autoUpdateAnimBg="0"/>
      <p:bldP spid="137218" grpId="0" build="p" autoUpdateAnimBg="0"/>
    </p:bldLst>
  </p:timing>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HNDIT</Template>
  <TotalTime>5162</TotalTime>
  <Words>2518</Words>
  <Application>Microsoft Office PowerPoint</Application>
  <PresentationFormat>On-screen Show (4:3)</PresentationFormat>
  <Paragraphs>501</Paragraphs>
  <Slides>54</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Calibri</vt:lpstr>
      <vt:lpstr>Iskoola Pota</vt:lpstr>
      <vt:lpstr>Times New Roman</vt:lpstr>
      <vt:lpstr>Verdana</vt:lpstr>
      <vt:lpstr>Wingdings</vt:lpstr>
      <vt:lpstr>Wingdings 2</vt:lpstr>
      <vt:lpstr>HNDIT</vt:lpstr>
      <vt:lpstr>IT4103   Web Programming</vt:lpstr>
      <vt:lpstr> Server-side Scripting </vt:lpstr>
      <vt:lpstr>Server Side Web Technologies </vt:lpstr>
      <vt:lpstr>Introduction to PHP</vt:lpstr>
      <vt:lpstr>Introduction to PHP</vt:lpstr>
      <vt:lpstr>Introduction to PHP</vt:lpstr>
      <vt:lpstr>What’s so Great About PHP?</vt:lpstr>
      <vt:lpstr>How does PHP works?</vt:lpstr>
      <vt:lpstr>How does PHP works?</vt:lpstr>
      <vt:lpstr>Creating a PHP environment?</vt:lpstr>
      <vt:lpstr>What do you need?</vt:lpstr>
      <vt:lpstr>Installing Apache</vt:lpstr>
      <vt:lpstr>Installing Apache</vt:lpstr>
      <vt:lpstr>Installing PHP</vt:lpstr>
      <vt:lpstr>Installing PHP cont.</vt:lpstr>
      <vt:lpstr>Testing PHP</vt:lpstr>
      <vt:lpstr>What is MySQL?</vt:lpstr>
      <vt:lpstr>PHP + MySQL</vt:lpstr>
      <vt:lpstr>Configuring of MySQL in PHP</vt:lpstr>
      <vt:lpstr>Apache benefit</vt:lpstr>
      <vt:lpstr>MySQL benefit</vt:lpstr>
      <vt:lpstr>Three in together…</vt:lpstr>
      <vt:lpstr>What is a PHP File?</vt:lpstr>
      <vt:lpstr>Basic PHP Syntax</vt:lpstr>
      <vt:lpstr>Say “Hello World!” using PHP</vt:lpstr>
      <vt:lpstr>Simple PHP program</vt:lpstr>
      <vt:lpstr>Output a Text in PHP</vt:lpstr>
      <vt:lpstr>Comments in PHP</vt:lpstr>
      <vt:lpstr>Variables in PHP</vt:lpstr>
      <vt:lpstr>String Variables in PHP</vt:lpstr>
      <vt:lpstr>Variables in PHP</vt:lpstr>
      <vt:lpstr>Variable  cont.</vt:lpstr>
      <vt:lpstr>Simple programs</vt:lpstr>
      <vt:lpstr>Exercise</vt:lpstr>
      <vt:lpstr>Answer</vt:lpstr>
      <vt:lpstr>Data types</vt:lpstr>
      <vt:lpstr>Data types   cont.</vt:lpstr>
      <vt:lpstr>gettype()</vt:lpstr>
      <vt:lpstr>gettype()</vt:lpstr>
      <vt:lpstr>Settype()</vt:lpstr>
      <vt:lpstr>PHP Operators</vt:lpstr>
      <vt:lpstr>Arithmetic Operators</vt:lpstr>
      <vt:lpstr>Exercise</vt:lpstr>
      <vt:lpstr>Answer</vt:lpstr>
      <vt:lpstr>Assignment Operators</vt:lpstr>
      <vt:lpstr>String Operators</vt:lpstr>
      <vt:lpstr>Exercise</vt:lpstr>
      <vt:lpstr>Comparison Operators</vt:lpstr>
      <vt:lpstr>Logical Operators</vt:lpstr>
      <vt:lpstr>Bitwise Operators</vt:lpstr>
      <vt:lpstr>Bitwise Operators Continue…</vt:lpstr>
      <vt:lpstr>Constants</vt:lpstr>
      <vt:lpstr>Exercise</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side programming</dc:title>
  <dc:creator>tfn</dc:creator>
  <cp:lastModifiedBy>HELLO USER™</cp:lastModifiedBy>
  <cp:revision>511</cp:revision>
  <dcterms:created xsi:type="dcterms:W3CDTF">2009-08-27T14:05:17Z</dcterms:created>
  <dcterms:modified xsi:type="dcterms:W3CDTF">2016-09-20T15:12:37Z</dcterms:modified>
</cp:coreProperties>
</file>